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1"/>
  </p:notesMasterIdLst>
  <p:sldIdLst>
    <p:sldId id="256" r:id="rId5"/>
    <p:sldId id="424" r:id="rId6"/>
    <p:sldId id="2999" r:id="rId7"/>
    <p:sldId id="407" r:id="rId8"/>
    <p:sldId id="3014" r:id="rId9"/>
    <p:sldId id="2954" r:id="rId10"/>
    <p:sldId id="3003" r:id="rId11"/>
    <p:sldId id="3015" r:id="rId12"/>
    <p:sldId id="3016" r:id="rId13"/>
    <p:sldId id="387" r:id="rId14"/>
    <p:sldId id="433" r:id="rId15"/>
    <p:sldId id="398" r:id="rId16"/>
    <p:sldId id="304" r:id="rId17"/>
    <p:sldId id="396" r:id="rId18"/>
    <p:sldId id="401" r:id="rId19"/>
    <p:sldId id="2874" r:id="rId20"/>
    <p:sldId id="3018" r:id="rId21"/>
    <p:sldId id="3020" r:id="rId22"/>
    <p:sldId id="3008" r:id="rId23"/>
    <p:sldId id="3012" r:id="rId24"/>
    <p:sldId id="3022" r:id="rId25"/>
    <p:sldId id="269" r:id="rId26"/>
    <p:sldId id="262" r:id="rId27"/>
    <p:sldId id="260" r:id="rId28"/>
    <p:sldId id="3023" r:id="rId29"/>
    <p:sldId id="3039" r:id="rId30"/>
    <p:sldId id="3031" r:id="rId31"/>
    <p:sldId id="3032" r:id="rId32"/>
    <p:sldId id="3045" r:id="rId33"/>
    <p:sldId id="3025" r:id="rId34"/>
    <p:sldId id="3026" r:id="rId35"/>
    <p:sldId id="3027" r:id="rId36"/>
    <p:sldId id="3029" r:id="rId37"/>
    <p:sldId id="3030" r:id="rId38"/>
    <p:sldId id="3036" r:id="rId39"/>
    <p:sldId id="3035" r:id="rId40"/>
    <p:sldId id="3037" r:id="rId41"/>
    <p:sldId id="3038" r:id="rId42"/>
    <p:sldId id="3040" r:id="rId43"/>
    <p:sldId id="3043" r:id="rId44"/>
    <p:sldId id="3041" r:id="rId45"/>
    <p:sldId id="3042" r:id="rId46"/>
    <p:sldId id="399" r:id="rId47"/>
    <p:sldId id="3005" r:id="rId48"/>
    <p:sldId id="3013" r:id="rId49"/>
    <p:sldId id="379"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79"/>
    <a:srgbClr val="E9F3E5"/>
    <a:srgbClr val="C3E0B8"/>
    <a:srgbClr val="008196"/>
    <a:srgbClr val="CDFFC5"/>
    <a:srgbClr val="004A85"/>
    <a:srgbClr val="B4442A"/>
    <a:srgbClr val="1502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50" autoAdjust="0"/>
    <p:restoredTop sz="79374" autoAdjust="0"/>
  </p:normalViewPr>
  <p:slideViewPr>
    <p:cSldViewPr snapToGrid="0" snapToObjects="1">
      <p:cViewPr varScale="1">
        <p:scale>
          <a:sx n="59" d="100"/>
          <a:sy n="59" d="100"/>
        </p:scale>
        <p:origin x="36" y="10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J Schmidt" userId="937ecefe-5cde-4956-b712-707f789185e8" providerId="ADAL" clId="{40028551-D3F2-4C45-8E4F-4245F29F86BC}"/>
    <pc:docChg chg="delSld modSld">
      <pc:chgData name="Rebecca J Schmidt" userId="937ecefe-5cde-4956-b712-707f789185e8" providerId="ADAL" clId="{40028551-D3F2-4C45-8E4F-4245F29F86BC}" dt="2025-11-11T20:02:12.877" v="31" actId="47"/>
      <pc:docMkLst>
        <pc:docMk/>
      </pc:docMkLst>
      <pc:sldChg chg="del">
        <pc:chgData name="Rebecca J Schmidt" userId="937ecefe-5cde-4956-b712-707f789185e8" providerId="ADAL" clId="{40028551-D3F2-4C45-8E4F-4245F29F86BC}" dt="2025-11-11T20:02:12.877" v="31" actId="47"/>
        <pc:sldMkLst>
          <pc:docMk/>
          <pc:sldMk cId="0" sldId="265"/>
        </pc:sldMkLst>
      </pc:sldChg>
      <pc:sldChg chg="del">
        <pc:chgData name="Rebecca J Schmidt" userId="937ecefe-5cde-4956-b712-707f789185e8" providerId="ADAL" clId="{40028551-D3F2-4C45-8E4F-4245F29F86BC}" dt="2025-11-11T20:02:12.877" v="31" actId="47"/>
        <pc:sldMkLst>
          <pc:docMk/>
          <pc:sldMk cId="3189072199" sldId="272"/>
        </pc:sldMkLst>
      </pc:sldChg>
      <pc:sldChg chg="del">
        <pc:chgData name="Rebecca J Schmidt" userId="937ecefe-5cde-4956-b712-707f789185e8" providerId="ADAL" clId="{40028551-D3F2-4C45-8E4F-4245F29F86BC}" dt="2025-11-11T20:02:12.877" v="31" actId="47"/>
        <pc:sldMkLst>
          <pc:docMk/>
          <pc:sldMk cId="1581723378" sldId="273"/>
        </pc:sldMkLst>
      </pc:sldChg>
      <pc:sldChg chg="del">
        <pc:chgData name="Rebecca J Schmidt" userId="937ecefe-5cde-4956-b712-707f789185e8" providerId="ADAL" clId="{40028551-D3F2-4C45-8E4F-4245F29F86BC}" dt="2025-11-11T20:02:12.877" v="31" actId="47"/>
        <pc:sldMkLst>
          <pc:docMk/>
          <pc:sldMk cId="3862872297" sldId="288"/>
        </pc:sldMkLst>
      </pc:sldChg>
      <pc:sldChg chg="del">
        <pc:chgData name="Rebecca J Schmidt" userId="937ecefe-5cde-4956-b712-707f789185e8" providerId="ADAL" clId="{40028551-D3F2-4C45-8E4F-4245F29F86BC}" dt="2025-11-11T20:02:12.877" v="31" actId="47"/>
        <pc:sldMkLst>
          <pc:docMk/>
          <pc:sldMk cId="3546040628" sldId="296"/>
        </pc:sldMkLst>
      </pc:sldChg>
      <pc:sldChg chg="del">
        <pc:chgData name="Rebecca J Schmidt" userId="937ecefe-5cde-4956-b712-707f789185e8" providerId="ADAL" clId="{40028551-D3F2-4C45-8E4F-4245F29F86BC}" dt="2025-11-11T20:02:12.877" v="31" actId="47"/>
        <pc:sldMkLst>
          <pc:docMk/>
          <pc:sldMk cId="1659139899" sldId="333"/>
        </pc:sldMkLst>
      </pc:sldChg>
      <pc:sldChg chg="del">
        <pc:chgData name="Rebecca J Schmidt" userId="937ecefe-5cde-4956-b712-707f789185e8" providerId="ADAL" clId="{40028551-D3F2-4C45-8E4F-4245F29F86BC}" dt="2025-11-11T20:02:12.877" v="31" actId="47"/>
        <pc:sldMkLst>
          <pc:docMk/>
          <pc:sldMk cId="233973637" sldId="337"/>
        </pc:sldMkLst>
      </pc:sldChg>
      <pc:sldChg chg="del">
        <pc:chgData name="Rebecca J Schmidt" userId="937ecefe-5cde-4956-b712-707f789185e8" providerId="ADAL" clId="{40028551-D3F2-4C45-8E4F-4245F29F86BC}" dt="2025-11-11T20:02:12.877" v="31" actId="47"/>
        <pc:sldMkLst>
          <pc:docMk/>
          <pc:sldMk cId="4141359820" sldId="369"/>
        </pc:sldMkLst>
      </pc:sldChg>
      <pc:sldChg chg="del">
        <pc:chgData name="Rebecca J Schmidt" userId="937ecefe-5cde-4956-b712-707f789185e8" providerId="ADAL" clId="{40028551-D3F2-4C45-8E4F-4245F29F86BC}" dt="2025-11-11T20:02:12.877" v="31" actId="47"/>
        <pc:sldMkLst>
          <pc:docMk/>
          <pc:sldMk cId="1238296836" sldId="370"/>
        </pc:sldMkLst>
      </pc:sldChg>
      <pc:sldChg chg="del">
        <pc:chgData name="Rebecca J Schmidt" userId="937ecefe-5cde-4956-b712-707f789185e8" providerId="ADAL" clId="{40028551-D3F2-4C45-8E4F-4245F29F86BC}" dt="2025-11-11T20:02:12.877" v="31" actId="47"/>
        <pc:sldMkLst>
          <pc:docMk/>
          <pc:sldMk cId="3845721550" sldId="373"/>
        </pc:sldMkLst>
      </pc:sldChg>
      <pc:sldChg chg="del">
        <pc:chgData name="Rebecca J Schmidt" userId="937ecefe-5cde-4956-b712-707f789185e8" providerId="ADAL" clId="{40028551-D3F2-4C45-8E4F-4245F29F86BC}" dt="2025-11-11T20:02:12.877" v="31" actId="47"/>
        <pc:sldMkLst>
          <pc:docMk/>
          <pc:sldMk cId="81081604" sldId="374"/>
        </pc:sldMkLst>
      </pc:sldChg>
      <pc:sldChg chg="del">
        <pc:chgData name="Rebecca J Schmidt" userId="937ecefe-5cde-4956-b712-707f789185e8" providerId="ADAL" clId="{40028551-D3F2-4C45-8E4F-4245F29F86BC}" dt="2025-11-11T20:02:12.877" v="31" actId="47"/>
        <pc:sldMkLst>
          <pc:docMk/>
          <pc:sldMk cId="3278672884" sldId="386"/>
        </pc:sldMkLst>
      </pc:sldChg>
      <pc:sldChg chg="del">
        <pc:chgData name="Rebecca J Schmidt" userId="937ecefe-5cde-4956-b712-707f789185e8" providerId="ADAL" clId="{40028551-D3F2-4C45-8E4F-4245F29F86BC}" dt="2025-11-11T20:02:12.877" v="31" actId="47"/>
        <pc:sldMkLst>
          <pc:docMk/>
          <pc:sldMk cId="3650035726" sldId="391"/>
        </pc:sldMkLst>
      </pc:sldChg>
      <pc:sldChg chg="del">
        <pc:chgData name="Rebecca J Schmidt" userId="937ecefe-5cde-4956-b712-707f789185e8" providerId="ADAL" clId="{40028551-D3F2-4C45-8E4F-4245F29F86BC}" dt="2025-11-11T20:02:12.877" v="31" actId="47"/>
        <pc:sldMkLst>
          <pc:docMk/>
          <pc:sldMk cId="3025599320" sldId="395"/>
        </pc:sldMkLst>
      </pc:sldChg>
      <pc:sldChg chg="del">
        <pc:chgData name="Rebecca J Schmidt" userId="937ecefe-5cde-4956-b712-707f789185e8" providerId="ADAL" clId="{40028551-D3F2-4C45-8E4F-4245F29F86BC}" dt="2025-11-11T20:02:12.877" v="31" actId="47"/>
        <pc:sldMkLst>
          <pc:docMk/>
          <pc:sldMk cId="3298104266" sldId="405"/>
        </pc:sldMkLst>
      </pc:sldChg>
      <pc:sldChg chg="del">
        <pc:chgData name="Rebecca J Schmidt" userId="937ecefe-5cde-4956-b712-707f789185e8" providerId="ADAL" clId="{40028551-D3F2-4C45-8E4F-4245F29F86BC}" dt="2025-11-11T20:02:12.877" v="31" actId="47"/>
        <pc:sldMkLst>
          <pc:docMk/>
          <pc:sldMk cId="3232091546" sldId="406"/>
        </pc:sldMkLst>
      </pc:sldChg>
      <pc:sldChg chg="del">
        <pc:chgData name="Rebecca J Schmidt" userId="937ecefe-5cde-4956-b712-707f789185e8" providerId="ADAL" clId="{40028551-D3F2-4C45-8E4F-4245F29F86BC}" dt="2025-11-11T20:02:12.877" v="31" actId="47"/>
        <pc:sldMkLst>
          <pc:docMk/>
          <pc:sldMk cId="1191217671" sldId="2833"/>
        </pc:sldMkLst>
      </pc:sldChg>
      <pc:sldChg chg="del">
        <pc:chgData name="Rebecca J Schmidt" userId="937ecefe-5cde-4956-b712-707f789185e8" providerId="ADAL" clId="{40028551-D3F2-4C45-8E4F-4245F29F86BC}" dt="2025-11-11T20:02:12.877" v="31" actId="47"/>
        <pc:sldMkLst>
          <pc:docMk/>
          <pc:sldMk cId="3586905357" sldId="2880"/>
        </pc:sldMkLst>
      </pc:sldChg>
      <pc:sldChg chg="del">
        <pc:chgData name="Rebecca J Schmidt" userId="937ecefe-5cde-4956-b712-707f789185e8" providerId="ADAL" clId="{40028551-D3F2-4C45-8E4F-4245F29F86BC}" dt="2025-11-11T20:02:12.877" v="31" actId="47"/>
        <pc:sldMkLst>
          <pc:docMk/>
          <pc:sldMk cId="2782437127" sldId="2883"/>
        </pc:sldMkLst>
      </pc:sldChg>
      <pc:sldChg chg="del">
        <pc:chgData name="Rebecca J Schmidt" userId="937ecefe-5cde-4956-b712-707f789185e8" providerId="ADAL" clId="{40028551-D3F2-4C45-8E4F-4245F29F86BC}" dt="2025-11-11T20:02:12.877" v="31" actId="47"/>
        <pc:sldMkLst>
          <pc:docMk/>
          <pc:sldMk cId="3122176489" sldId="2981"/>
        </pc:sldMkLst>
      </pc:sldChg>
      <pc:sldChg chg="del">
        <pc:chgData name="Rebecca J Schmidt" userId="937ecefe-5cde-4956-b712-707f789185e8" providerId="ADAL" clId="{40028551-D3F2-4C45-8E4F-4245F29F86BC}" dt="2025-11-11T20:02:12.877" v="31" actId="47"/>
        <pc:sldMkLst>
          <pc:docMk/>
          <pc:sldMk cId="4188937215" sldId="3002"/>
        </pc:sldMkLst>
      </pc:sldChg>
      <pc:sldChg chg="del">
        <pc:chgData name="Rebecca J Schmidt" userId="937ecefe-5cde-4956-b712-707f789185e8" providerId="ADAL" clId="{40028551-D3F2-4C45-8E4F-4245F29F86BC}" dt="2025-11-11T20:02:12.877" v="31" actId="47"/>
        <pc:sldMkLst>
          <pc:docMk/>
          <pc:sldMk cId="944831582" sldId="3004"/>
        </pc:sldMkLst>
      </pc:sldChg>
      <pc:sldChg chg="del">
        <pc:chgData name="Rebecca J Schmidt" userId="937ecefe-5cde-4956-b712-707f789185e8" providerId="ADAL" clId="{40028551-D3F2-4C45-8E4F-4245F29F86BC}" dt="2025-11-11T20:02:12.877" v="31" actId="47"/>
        <pc:sldMkLst>
          <pc:docMk/>
          <pc:sldMk cId="1909356393" sldId="3006"/>
        </pc:sldMkLst>
      </pc:sldChg>
      <pc:sldChg chg="del">
        <pc:chgData name="Rebecca J Schmidt" userId="937ecefe-5cde-4956-b712-707f789185e8" providerId="ADAL" clId="{40028551-D3F2-4C45-8E4F-4245F29F86BC}" dt="2025-11-11T20:02:12.877" v="31" actId="47"/>
        <pc:sldMkLst>
          <pc:docMk/>
          <pc:sldMk cId="1602592504" sldId="3007"/>
        </pc:sldMkLst>
      </pc:sldChg>
      <pc:sldChg chg="del">
        <pc:chgData name="Rebecca J Schmidt" userId="937ecefe-5cde-4956-b712-707f789185e8" providerId="ADAL" clId="{40028551-D3F2-4C45-8E4F-4245F29F86BC}" dt="2025-11-11T20:02:12.877" v="31" actId="47"/>
        <pc:sldMkLst>
          <pc:docMk/>
          <pc:sldMk cId="1842762594" sldId="3009"/>
        </pc:sldMkLst>
      </pc:sldChg>
      <pc:sldChg chg="del">
        <pc:chgData name="Rebecca J Schmidt" userId="937ecefe-5cde-4956-b712-707f789185e8" providerId="ADAL" clId="{40028551-D3F2-4C45-8E4F-4245F29F86BC}" dt="2025-11-11T20:02:12.877" v="31" actId="47"/>
        <pc:sldMkLst>
          <pc:docMk/>
          <pc:sldMk cId="1297431418" sldId="3011"/>
        </pc:sldMkLst>
      </pc:sldChg>
      <pc:sldChg chg="del">
        <pc:chgData name="Rebecca J Schmidt" userId="937ecefe-5cde-4956-b712-707f789185e8" providerId="ADAL" clId="{40028551-D3F2-4C45-8E4F-4245F29F86BC}" dt="2025-11-11T20:02:12.877" v="31" actId="47"/>
        <pc:sldMkLst>
          <pc:docMk/>
          <pc:sldMk cId="2814372182" sldId="3017"/>
        </pc:sldMkLst>
      </pc:sldChg>
      <pc:sldChg chg="del">
        <pc:chgData name="Rebecca J Schmidt" userId="937ecefe-5cde-4956-b712-707f789185e8" providerId="ADAL" clId="{40028551-D3F2-4C45-8E4F-4245F29F86BC}" dt="2025-11-11T20:00:36.559" v="0" actId="47"/>
        <pc:sldMkLst>
          <pc:docMk/>
          <pc:sldMk cId="4008073818" sldId="3019"/>
        </pc:sldMkLst>
      </pc:sldChg>
      <pc:sldChg chg="modSp mod">
        <pc:chgData name="Rebecca J Schmidt" userId="937ecefe-5cde-4956-b712-707f789185e8" providerId="ADAL" clId="{40028551-D3F2-4C45-8E4F-4245F29F86BC}" dt="2025-11-11T20:01:23.910" v="30" actId="1037"/>
        <pc:sldMkLst>
          <pc:docMk/>
          <pc:sldMk cId="3433235758" sldId="3022"/>
        </pc:sldMkLst>
        <pc:spChg chg="mod">
          <ac:chgData name="Rebecca J Schmidt" userId="937ecefe-5cde-4956-b712-707f789185e8" providerId="ADAL" clId="{40028551-D3F2-4C45-8E4F-4245F29F86BC}" dt="2025-11-11T20:01:23.910" v="30" actId="1037"/>
          <ac:spMkLst>
            <pc:docMk/>
            <pc:sldMk cId="3433235758" sldId="3022"/>
            <ac:spMk id="9" creationId="{4D875961-AC14-FD31-45B5-1CBC87B6F31A}"/>
          </ac:spMkLst>
        </pc:spChg>
      </pc:sldChg>
      <pc:sldChg chg="del">
        <pc:chgData name="Rebecca J Schmidt" userId="937ecefe-5cde-4956-b712-707f789185e8" providerId="ADAL" clId="{40028551-D3F2-4C45-8E4F-4245F29F86BC}" dt="2025-11-11T20:02:12.877" v="31" actId="47"/>
        <pc:sldMkLst>
          <pc:docMk/>
          <pc:sldMk cId="893243260" sldId="3033"/>
        </pc:sldMkLst>
      </pc:sldChg>
      <pc:sldChg chg="del">
        <pc:chgData name="Rebecca J Schmidt" userId="937ecefe-5cde-4956-b712-707f789185e8" providerId="ADAL" clId="{40028551-D3F2-4C45-8E4F-4245F29F86BC}" dt="2025-11-11T20:02:12.877" v="31" actId="47"/>
        <pc:sldMkLst>
          <pc:docMk/>
          <pc:sldMk cId="670160975" sldId="3044"/>
        </pc:sldMkLst>
      </pc:sldChg>
      <pc:sldMasterChg chg="delSldLayout">
        <pc:chgData name="Rebecca J Schmidt" userId="937ecefe-5cde-4956-b712-707f789185e8" providerId="ADAL" clId="{40028551-D3F2-4C45-8E4F-4245F29F86BC}" dt="2025-11-11T20:02:12.877" v="31" actId="47"/>
        <pc:sldMasterMkLst>
          <pc:docMk/>
          <pc:sldMasterMk cId="3901174473" sldId="2147483648"/>
        </pc:sldMasterMkLst>
        <pc:sldLayoutChg chg="del">
          <pc:chgData name="Rebecca J Schmidt" userId="937ecefe-5cde-4956-b712-707f789185e8" providerId="ADAL" clId="{40028551-D3F2-4C45-8E4F-4245F29F86BC}" dt="2025-11-11T20:02:12.877" v="31" actId="47"/>
          <pc:sldLayoutMkLst>
            <pc:docMk/>
            <pc:sldMasterMk cId="3901174473" sldId="2147483648"/>
            <pc:sldLayoutMk cId="3207492020" sldId="2147483682"/>
          </pc:sldLayoutMkLst>
        </pc:sldLayoutChg>
        <pc:sldLayoutChg chg="del">
          <pc:chgData name="Rebecca J Schmidt" userId="937ecefe-5cde-4956-b712-707f789185e8" providerId="ADAL" clId="{40028551-D3F2-4C45-8E4F-4245F29F86BC}" dt="2025-11-11T20:02:12.877" v="31" actId="47"/>
          <pc:sldLayoutMkLst>
            <pc:docMk/>
            <pc:sldMasterMk cId="3901174473" sldId="2147483648"/>
            <pc:sldLayoutMk cId="1406819405"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D0B574A-9F6D-0F4D-8F55-BDBC3522CC08}" type="datetimeFigureOut">
              <a:rPr lang="en-US" smtClean="0"/>
              <a:t>11/11/2025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C57DFD0-DCB4-3C4A-A746-6D1BAA8099D3}" type="slidenum">
              <a:rPr lang="en-US" smtClean="0"/>
              <a:t>‹#›</a:t>
            </a:fld>
            <a:endParaRPr lang="en-US"/>
          </a:p>
        </p:txBody>
      </p:sp>
    </p:spTree>
    <p:extLst>
      <p:ext uri="{BB962C8B-B14F-4D97-AF65-F5344CB8AC3E}">
        <p14:creationId xmlns:p14="http://schemas.microsoft.com/office/powerpoint/2010/main" val="1876026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Rhesus_macaqu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t>1</a:t>
            </a:fld>
            <a:endParaRPr lang="en-US" dirty="0"/>
          </a:p>
        </p:txBody>
      </p:sp>
    </p:spTree>
    <p:extLst>
      <p:ext uri="{BB962C8B-B14F-4D97-AF65-F5344CB8AC3E}">
        <p14:creationId xmlns:p14="http://schemas.microsoft.com/office/powerpoint/2010/main" val="2075344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kern="1200" dirty="0">
                <a:solidFill>
                  <a:schemeClr val="tx1"/>
                </a:solidFill>
                <a:effectLst/>
                <a:latin typeface="+mn-lt"/>
                <a:ea typeface="+mn-ea"/>
                <a:cs typeface="+mn-cs"/>
              </a:rPr>
              <a:t>polybrominated diphenyl ethers (PBDEs) and Polychlorinated biphenyls (PCBs) from household furniture and electronics, and the generation of polyaromatic hydrocarbons (PAHs) from combusted household and structural materials. PBDEs, PCBs and PAHs can adsorb to PM - </a:t>
            </a:r>
            <a:r>
              <a:rPr lang="en-US" dirty="0">
                <a:effectLst/>
              </a:rPr>
              <a:t>flame retardants, PCBs, fatty acids and oxylipins on GC triple quad</a:t>
            </a:r>
            <a:endParaRPr lang="en-US" sz="2400" dirty="0"/>
          </a:p>
          <a:p>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t>13</a:t>
            </a:fld>
            <a:endParaRPr lang="en-US"/>
          </a:p>
        </p:txBody>
      </p:sp>
    </p:spTree>
    <p:extLst>
      <p:ext uri="{BB962C8B-B14F-4D97-AF65-F5344CB8AC3E}">
        <p14:creationId xmlns:p14="http://schemas.microsoft.com/office/powerpoint/2010/main" val="1064143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t>14</a:t>
            </a:fld>
            <a:endParaRPr lang="en-US"/>
          </a:p>
        </p:txBody>
      </p:sp>
    </p:spTree>
    <p:extLst>
      <p:ext uri="{BB962C8B-B14F-4D97-AF65-F5344CB8AC3E}">
        <p14:creationId xmlns:p14="http://schemas.microsoft.com/office/powerpoint/2010/main" val="396429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t>15</a:t>
            </a:fld>
            <a:endParaRPr lang="en-US"/>
          </a:p>
        </p:txBody>
      </p:sp>
    </p:spTree>
    <p:extLst>
      <p:ext uri="{BB962C8B-B14F-4D97-AF65-F5344CB8AC3E}">
        <p14:creationId xmlns:p14="http://schemas.microsoft.com/office/powerpoint/2010/main" val="1150992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392E3-D88A-4681-7722-4B63EA12E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DD51C-22BC-1F90-91A8-FBC8CD6064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C53DDE-A529-C911-16A3-D7601E9575A1}"/>
              </a:ext>
            </a:extLst>
          </p:cNvPr>
          <p:cNvSpPr>
            <a:spLocks noGrp="1"/>
          </p:cNvSpPr>
          <p:nvPr>
            <p:ph type="body" idx="1"/>
          </p:nvPr>
        </p:nvSpPr>
        <p:spPr/>
        <p:txBody>
          <a:bodyPr/>
          <a:lstStyle/>
          <a:p>
            <a:r>
              <a:rPr lang="en-US" sz="1200" dirty="0">
                <a:latin typeface="Calibri" panose="020F0502020204030204" pitchFamily="34" charset="0"/>
                <a:ea typeface="Times New Roman" panose="02020603050405020304" pitchFamily="18" charset="0"/>
              </a:rPr>
              <a:t>Here we have Rate Ratios and 95% Confidence Intervals which were obtained from each model. PM2.5 was scaled to an interquartile range, or IQR, change. All models were adjusted for maternal education (&lt; bachelors degree vs bachelors degree or greater) and child’s age, as well as child sex for the unstratified models. Models were also stratified by child sex.</a:t>
            </a:r>
          </a:p>
          <a:p>
            <a:endParaRPr lang="en-US" sz="1200" dirty="0">
              <a:latin typeface="Calibri" panose="020F0502020204030204" pitchFamily="34"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rPr>
              <a:t>If you aren’t familiar with rate ratios in this context, you can interpret them like any other relative risk, subtract 1 and then it is % increase (or decrease) in scores for a change in PM2.5 from the 25</a:t>
            </a:r>
            <a:r>
              <a:rPr lang="en-US" sz="1200" baseline="30000" dirty="0">
                <a:latin typeface="Calibri" panose="020F0502020204030204" pitchFamily="34" charset="0"/>
                <a:ea typeface="Times New Roman" panose="02020603050405020304" pitchFamily="18" charset="0"/>
              </a:rPr>
              <a:t>th</a:t>
            </a:r>
            <a:r>
              <a:rPr lang="en-US" sz="1200" dirty="0">
                <a:latin typeface="Calibri" panose="020F0502020204030204" pitchFamily="34" charset="0"/>
                <a:ea typeface="Times New Roman" panose="02020603050405020304" pitchFamily="18" charset="0"/>
              </a:rPr>
              <a:t> to 75</a:t>
            </a:r>
            <a:r>
              <a:rPr lang="en-US" sz="1200" baseline="30000" dirty="0">
                <a:latin typeface="Calibri" panose="020F0502020204030204" pitchFamily="34" charset="0"/>
                <a:ea typeface="Times New Roman" panose="02020603050405020304" pitchFamily="18" charset="0"/>
              </a:rPr>
              <a:t>th</a:t>
            </a:r>
            <a:r>
              <a:rPr lang="en-US" sz="1200" dirty="0">
                <a:latin typeface="Calibri" panose="020F0502020204030204" pitchFamily="34" charset="0"/>
                <a:ea typeface="Times New Roman" panose="02020603050405020304" pitchFamily="18" charset="0"/>
              </a:rPr>
              <a:t> percentile  </a:t>
            </a:r>
          </a:p>
          <a:p>
            <a:endParaRPr lang="en-US" sz="1200" dirty="0">
              <a:latin typeface="Calibri" panose="020F0502020204030204" pitchFamily="34" charset="0"/>
              <a:ea typeface="Times New Roman" panose="02020603050405020304" pitchFamily="18" charset="0"/>
            </a:endParaRPr>
          </a:p>
          <a:p>
            <a:r>
              <a:rPr lang="en-US" dirty="0"/>
              <a:t>We found that among all children, an IQR (Interquartile Range) change in PM2.5 exposure during the whole pregnancy period was significantly associated with all of the scales we looked at, and that these associations were largely driven by males. </a:t>
            </a:r>
          </a:p>
          <a:p>
            <a:endParaRPr lang="en-US" dirty="0"/>
          </a:p>
          <a:p>
            <a:r>
              <a:rPr lang="en-US" dirty="0"/>
              <a:t>We also looked at Max PM, and those results were slightly attenuated – indicating that the sustained higher smoke exposure, rather than a short high hit increases child behavior problems. </a:t>
            </a:r>
          </a:p>
        </p:txBody>
      </p:sp>
      <p:sp>
        <p:nvSpPr>
          <p:cNvPr id="4" name="Slide Number Placeholder 3">
            <a:extLst>
              <a:ext uri="{FF2B5EF4-FFF2-40B4-BE49-F238E27FC236}">
                <a16:creationId xmlns:a16="http://schemas.microsoft.com/office/drawing/2014/main" id="{F5A0FE09-A3E0-AE3B-9A39-A27AE7384F6A}"/>
              </a:ext>
            </a:extLst>
          </p:cNvPr>
          <p:cNvSpPr>
            <a:spLocks noGrp="1"/>
          </p:cNvSpPr>
          <p:nvPr>
            <p:ph type="sldNum" sz="quarter" idx="5"/>
          </p:nvPr>
        </p:nvSpPr>
        <p:spPr/>
        <p:txBody>
          <a:bodyPr/>
          <a:lstStyle/>
          <a:p>
            <a:fld id="{4C57DFD0-DCB4-3C4A-A746-6D1BAA8099D3}" type="slidenum">
              <a:rPr lang="en-US" smtClean="0"/>
              <a:t>17</a:t>
            </a:fld>
            <a:endParaRPr lang="en-US"/>
          </a:p>
        </p:txBody>
      </p:sp>
    </p:spTree>
    <p:extLst>
      <p:ext uri="{BB962C8B-B14F-4D97-AF65-F5344CB8AC3E}">
        <p14:creationId xmlns:p14="http://schemas.microsoft.com/office/powerpoint/2010/main" val="3903558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21B34-E795-AD1E-306E-DB483BC40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0BF70-4542-96F3-53D2-0220E8652C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94393-75F7-F9E3-77BA-FABF38A785EE}"/>
              </a:ext>
            </a:extLst>
          </p:cNvPr>
          <p:cNvSpPr>
            <a:spLocks noGrp="1"/>
          </p:cNvSpPr>
          <p:nvPr>
            <p:ph type="body" idx="1"/>
          </p:nvPr>
        </p:nvSpPr>
        <p:spPr/>
        <p:txBody>
          <a:bodyPr/>
          <a:lstStyle/>
          <a:p>
            <a:r>
              <a:rPr lang="en-US" dirty="0"/>
              <a:t>Here we have the distributions of the various raw scores by sex. You can see that for the most part, the scores are higher in the males than in the females. This is partly because most of these issues are easier to detect in males at this age. </a:t>
            </a:r>
          </a:p>
        </p:txBody>
      </p:sp>
      <p:sp>
        <p:nvSpPr>
          <p:cNvPr id="4" name="Slide Number Placeholder 3">
            <a:extLst>
              <a:ext uri="{FF2B5EF4-FFF2-40B4-BE49-F238E27FC236}">
                <a16:creationId xmlns:a16="http://schemas.microsoft.com/office/drawing/2014/main" id="{8765740C-7E31-13F9-D9B2-44A870AD7024}"/>
              </a:ext>
            </a:extLst>
          </p:cNvPr>
          <p:cNvSpPr>
            <a:spLocks noGrp="1"/>
          </p:cNvSpPr>
          <p:nvPr>
            <p:ph type="sldNum" sz="quarter" idx="5"/>
          </p:nvPr>
        </p:nvSpPr>
        <p:spPr/>
        <p:txBody>
          <a:bodyPr/>
          <a:lstStyle/>
          <a:p>
            <a:fld id="{3D4381CA-6DEC-4B85-8B04-0DA93D84EF9A}" type="slidenum">
              <a:rPr lang="en-US" smtClean="0"/>
              <a:t>18</a:t>
            </a:fld>
            <a:endParaRPr lang="en-US"/>
          </a:p>
        </p:txBody>
      </p:sp>
    </p:spTree>
    <p:extLst>
      <p:ext uri="{BB962C8B-B14F-4D97-AF65-F5344CB8AC3E}">
        <p14:creationId xmlns:p14="http://schemas.microsoft.com/office/powerpoint/2010/main" val="3490581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8C849-AC12-1315-4E0A-0CF3D0C0F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7F54C-5840-0EE3-5039-4B705309F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39343-EF05-7776-FEF2-05A0AFADD2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934928-DB04-C081-6A54-20FAD6B19816}"/>
              </a:ext>
            </a:extLst>
          </p:cNvPr>
          <p:cNvSpPr>
            <a:spLocks noGrp="1"/>
          </p:cNvSpPr>
          <p:nvPr>
            <p:ph type="sldNum" sz="quarter" idx="5"/>
          </p:nvPr>
        </p:nvSpPr>
        <p:spPr/>
        <p:txBody>
          <a:bodyPr/>
          <a:lstStyle/>
          <a:p>
            <a:fld id="{4C57DFD0-DCB4-3C4A-A746-6D1BAA8099D3}" type="slidenum">
              <a:rPr lang="en-US" smtClean="0"/>
              <a:t>21</a:t>
            </a:fld>
            <a:endParaRPr lang="en-US"/>
          </a:p>
        </p:txBody>
      </p:sp>
    </p:spTree>
    <p:extLst>
      <p:ext uri="{BB962C8B-B14F-4D97-AF65-F5344CB8AC3E}">
        <p14:creationId xmlns:p14="http://schemas.microsoft.com/office/powerpoint/2010/main" val="3735366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Millions of births!</a:t>
            </a:r>
          </a:p>
          <a:p>
            <a:r>
              <a:rPr lang="en-US" sz="1800" dirty="0">
                <a:solidFill>
                  <a:srgbClr val="212121"/>
                </a:solidFill>
                <a:latin typeface="Times New Roman" panose="02020603050405020304" pitchFamily="18" charset="0"/>
                <a:ea typeface="Times New Roman" panose="02020603050405020304" pitchFamily="18" charset="0"/>
              </a:rPr>
              <a:t>Wildfire-specific and background air pollution will be estimated using both land-use regression and chemical transport models for California in years 2000-2021</a:t>
            </a:r>
          </a:p>
          <a:p>
            <a:r>
              <a:rPr lang="en-US" sz="1800" dirty="0">
                <a:solidFill>
                  <a:srgbClr val="2D333D"/>
                </a:solidFill>
                <a:latin typeface="Times New Roman" panose="02020603050405020304" pitchFamily="18" charset="0"/>
                <a:ea typeface="Times New Roman" panose="02020603050405020304" pitchFamily="18" charset="0"/>
              </a:rPr>
              <a:t>This includes ~ 509,000 (400,000-570,000) births per year, for an estimated total of 11,206,082 births. </a:t>
            </a:r>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t>22</a:t>
            </a:fld>
            <a:endParaRPr lang="en-US"/>
          </a:p>
        </p:txBody>
      </p:sp>
    </p:spTree>
    <p:extLst>
      <p:ext uri="{BB962C8B-B14F-4D97-AF65-F5344CB8AC3E}">
        <p14:creationId xmlns:p14="http://schemas.microsoft.com/office/powerpoint/2010/main" val="3403199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a:t>
            </a:r>
            <a:r>
              <a:rPr lang="en-US" dirty="0" err="1"/>
              <a:t>yr</a:t>
            </a:r>
            <a:r>
              <a:rPr lang="en-US" dirty="0"/>
              <a:t> 2 mo in US ADAAM; 5 yr globally</a:t>
            </a:r>
          </a:p>
        </p:txBody>
      </p:sp>
      <p:sp>
        <p:nvSpPr>
          <p:cNvPr id="4" name="Slide Number Placeholder 3"/>
          <p:cNvSpPr>
            <a:spLocks noGrp="1"/>
          </p:cNvSpPr>
          <p:nvPr>
            <p:ph type="sldNum" sz="quarter" idx="5"/>
          </p:nvPr>
        </p:nvSpPr>
        <p:spPr/>
        <p:txBody>
          <a:bodyPr/>
          <a:lstStyle/>
          <a:p>
            <a:fld id="{4C57DFD0-DCB4-3C4A-A746-6D1BAA8099D3}" type="slidenum">
              <a:rPr lang="en-US" smtClean="0"/>
              <a:t>23</a:t>
            </a:fld>
            <a:endParaRPr lang="en-US" dirty="0"/>
          </a:p>
        </p:txBody>
      </p:sp>
    </p:spTree>
    <p:extLst>
      <p:ext uri="{BB962C8B-B14F-4D97-AF65-F5344CB8AC3E}">
        <p14:creationId xmlns:p14="http://schemas.microsoft.com/office/powerpoint/2010/main" val="49726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https://www.cdc.gov/mmwr/volumes/74/ss/ss7402a1.htm#:~:text=Results:%20Among%20children%20aged%208,neighborhood%20MHI%20at%20five%20sites.</a:t>
            </a:r>
          </a:p>
          <a:p>
            <a:r>
              <a:rPr lang="en-US" b="0" i="0" dirty="0">
                <a:solidFill>
                  <a:srgbClr val="000000"/>
                </a:solidFill>
                <a:effectLst/>
                <a:latin typeface="Open Sans" panose="020B0606030504020204" pitchFamily="34" charset="0"/>
              </a:rPr>
              <a:t>Autism and Developmental Disabilities Monitoring (ADDM) Network active surveillance of ASD</a:t>
            </a:r>
          </a:p>
          <a:p>
            <a:r>
              <a:rPr lang="en-US" b="0" i="0" dirty="0">
                <a:solidFill>
                  <a:srgbClr val="000000"/>
                </a:solidFill>
                <a:effectLst/>
                <a:latin typeface="Open Sans" panose="020B0606030504020204" pitchFamily="34" charset="0"/>
              </a:rPr>
              <a:t>To ascertain ASD among children aged 8 years, ADDM Network staff review and abstract developmental evaluations and records from community, medical and educational service providers.</a:t>
            </a:r>
          </a:p>
          <a:p>
            <a:r>
              <a:rPr lang="en-US" b="0" i="0" dirty="0">
                <a:solidFill>
                  <a:srgbClr val="272F37"/>
                </a:solidFill>
                <a:effectLst/>
                <a:latin typeface="open-sans"/>
              </a:rPr>
              <a:t>Minority groups tend to be diagnosed later and less often</a:t>
            </a:r>
            <a:endParaRPr lang="en-US" b="0" i="0" dirty="0">
              <a:solidFill>
                <a:srgbClr val="000000"/>
              </a:solidFill>
              <a:effectLst/>
              <a:latin typeface="Open Sans" panose="020B0606030504020204" pitchFamily="34" charset="0"/>
            </a:endParaRPr>
          </a:p>
          <a:p>
            <a:r>
              <a:rPr lang="en-US" b="0" i="0" dirty="0">
                <a:solidFill>
                  <a:srgbClr val="272F37"/>
                </a:solidFill>
                <a:effectLst/>
                <a:latin typeface="open-sans"/>
              </a:rPr>
              <a:t>39.6% of children with ASD have an intellectual disability (intelligence quotient [IQ] &lt;70)</a:t>
            </a:r>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t>24</a:t>
            </a:fld>
            <a:endParaRPr lang="en-US" dirty="0"/>
          </a:p>
        </p:txBody>
      </p:sp>
    </p:spTree>
    <p:extLst>
      <p:ext uri="{BB962C8B-B14F-4D97-AF65-F5344CB8AC3E}">
        <p14:creationId xmlns:p14="http://schemas.microsoft.com/office/powerpoint/2010/main" val="1557302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t>25</a:t>
            </a:fld>
            <a:endParaRPr lang="en-US"/>
          </a:p>
        </p:txBody>
      </p:sp>
    </p:spTree>
    <p:extLst>
      <p:ext uri="{BB962C8B-B14F-4D97-AF65-F5344CB8AC3E}">
        <p14:creationId xmlns:p14="http://schemas.microsoft.com/office/powerpoint/2010/main" val="3476827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465887" algn="just"/>
            <a:r>
              <a:rPr lang="en-US" sz="1200" kern="100" dirty="0">
                <a:latin typeface="Times New Roman" panose="02020603050405020304" pitchFamily="18" charset="0"/>
                <a:ea typeface="Calibri" panose="020F0502020204030204" pitchFamily="34" charset="0"/>
              </a:rPr>
              <a:t>1.	Westerling AL, Hidalgo HG, Cayan DR, Swetnam TW. Warming and earlier spring increase western U.S. forest wildfire activity. </a:t>
            </a:r>
            <a:r>
              <a:rPr lang="en-US" sz="1200" i="1" kern="100" dirty="0">
                <a:latin typeface="Times New Roman" panose="02020603050405020304" pitchFamily="18" charset="0"/>
                <a:ea typeface="Calibri" panose="020F0502020204030204" pitchFamily="34" charset="0"/>
              </a:rPr>
              <a:t>Science. </a:t>
            </a:r>
            <a:r>
              <a:rPr lang="en-US" sz="1200" kern="100" dirty="0">
                <a:latin typeface="Times New Roman" panose="02020603050405020304" pitchFamily="18" charset="0"/>
                <a:ea typeface="Calibri" panose="020F0502020204030204" pitchFamily="34" charset="0"/>
              </a:rPr>
              <a:t>2006;313(5789):940-943.</a:t>
            </a:r>
          </a:p>
          <a:p>
            <a:pPr marL="465887" indent="-465887" algn="just">
              <a:spcAft>
                <a:spcPts val="815"/>
              </a:spcAft>
            </a:pPr>
            <a:r>
              <a:rPr lang="en-US" sz="1200" kern="100" dirty="0">
                <a:latin typeface="Times New Roman" panose="02020603050405020304" pitchFamily="18" charset="0"/>
                <a:ea typeface="Calibri" panose="020F0502020204030204" pitchFamily="34" charset="0"/>
              </a:rPr>
              <a:t>2.	Diffenbaugh NS, Swain DL, Touma D. Anthropogenic warming has increased drought risk in California. </a:t>
            </a:r>
            <a:r>
              <a:rPr lang="en-US" sz="1200" i="1" kern="100" dirty="0">
                <a:latin typeface="Times New Roman" panose="02020603050405020304" pitchFamily="18" charset="0"/>
                <a:ea typeface="Calibri" panose="020F0502020204030204" pitchFamily="34" charset="0"/>
              </a:rPr>
              <a:t>Proc Natl </a:t>
            </a:r>
            <a:r>
              <a:rPr lang="en-US" sz="1200" i="1" kern="100" dirty="0" err="1">
                <a:latin typeface="Times New Roman" panose="02020603050405020304" pitchFamily="18" charset="0"/>
                <a:ea typeface="Calibri" panose="020F0502020204030204" pitchFamily="34" charset="0"/>
              </a:rPr>
              <a:t>Acad</a:t>
            </a:r>
            <a:r>
              <a:rPr lang="en-US" sz="1200" i="1" kern="100" dirty="0">
                <a:latin typeface="Times New Roman" panose="02020603050405020304" pitchFamily="18" charset="0"/>
                <a:ea typeface="Calibri" panose="020F0502020204030204" pitchFamily="34" charset="0"/>
              </a:rPr>
              <a:t> Sci U S A. </a:t>
            </a:r>
            <a:r>
              <a:rPr lang="en-US" sz="1200" kern="100" dirty="0">
                <a:latin typeface="Times New Roman" panose="02020603050405020304" pitchFamily="18" charset="0"/>
                <a:ea typeface="Calibri" panose="020F0502020204030204" pitchFamily="34" charset="0"/>
              </a:rPr>
              <a:t>2015;112(13):3931-3936.</a:t>
            </a:r>
          </a:p>
          <a:p>
            <a:pPr marL="349415" indent="-349415" defTabSz="931774">
              <a:buFontTx/>
              <a:buAutoNum type="arabicPeriod" startAt="3"/>
              <a:defRPr/>
            </a:pPr>
            <a:r>
              <a:rPr lang="en-US" sz="1200" kern="100" dirty="0" err="1">
                <a:latin typeface="Calibri" panose="020F0502020204030204" pitchFamily="34" charset="0"/>
                <a:ea typeface="Calibri" panose="020F0502020204030204" pitchFamily="34" charset="0"/>
              </a:rPr>
              <a:t>Wegesser</a:t>
            </a:r>
            <a:r>
              <a:rPr lang="en-US" sz="1200" kern="100" dirty="0">
                <a:latin typeface="Calibri" panose="020F0502020204030204" pitchFamily="34" charset="0"/>
                <a:ea typeface="Calibri" panose="020F0502020204030204" pitchFamily="34" charset="0"/>
              </a:rPr>
              <a:t> TC, Pinkerton KE, Last JA. California wildfires of 2008: coarse and fine particulate matter toxicity. </a:t>
            </a:r>
            <a:r>
              <a:rPr lang="en-US" sz="1200" i="1" kern="100" dirty="0">
                <a:latin typeface="Calibri" panose="020F0502020204030204" pitchFamily="34" charset="0"/>
                <a:ea typeface="Calibri" panose="020F0502020204030204" pitchFamily="34" charset="0"/>
              </a:rPr>
              <a:t>Environ Health </a:t>
            </a:r>
            <a:r>
              <a:rPr lang="en-US" sz="1200" i="1" kern="100" dirty="0" err="1">
                <a:latin typeface="Calibri" panose="020F0502020204030204" pitchFamily="34" charset="0"/>
                <a:ea typeface="Calibri" panose="020F0502020204030204" pitchFamily="34" charset="0"/>
              </a:rPr>
              <a:t>Perspect</a:t>
            </a:r>
            <a:r>
              <a:rPr lang="en-US" sz="1200" i="1" kern="100" dirty="0">
                <a:latin typeface="Calibri" panose="020F0502020204030204" pitchFamily="34" charset="0"/>
                <a:ea typeface="Calibri" panose="020F0502020204030204" pitchFamily="34" charset="0"/>
              </a:rPr>
              <a:t>. </a:t>
            </a:r>
            <a:r>
              <a:rPr lang="en-US" sz="1200" kern="100" dirty="0">
                <a:latin typeface="Calibri" panose="020F0502020204030204" pitchFamily="34" charset="0"/>
                <a:ea typeface="Calibri" panose="020F0502020204030204" pitchFamily="34" charset="0"/>
              </a:rPr>
              <a:t>2009;117(6):893-897.</a:t>
            </a:r>
          </a:p>
        </p:txBody>
      </p:sp>
      <p:sp>
        <p:nvSpPr>
          <p:cNvPr id="4" name="Slide Number Placeholder 3"/>
          <p:cNvSpPr>
            <a:spLocks noGrp="1"/>
          </p:cNvSpPr>
          <p:nvPr>
            <p:ph type="sldNum" sz="quarter" idx="5"/>
          </p:nvPr>
        </p:nvSpPr>
        <p:spPr/>
        <p:txBody>
          <a:bodyPr/>
          <a:lstStyle/>
          <a:p>
            <a:fld id="{4C57DFD0-DCB4-3C4A-A746-6D1BAA8099D3}" type="slidenum">
              <a:rPr lang="en-US" smtClean="0"/>
              <a:t>2</a:t>
            </a:fld>
            <a:endParaRPr lang="en-US"/>
          </a:p>
        </p:txBody>
      </p:sp>
    </p:spTree>
    <p:extLst>
      <p:ext uri="{BB962C8B-B14F-4D97-AF65-F5344CB8AC3E}">
        <p14:creationId xmlns:p14="http://schemas.microsoft.com/office/powerpoint/2010/main" val="3803343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Proportion exposed to at least one wildfire episode over 9 ug/m3 during pregnancy</a:t>
            </a:r>
          </a:p>
          <a:p>
            <a:r>
              <a:rPr lang="en-US" sz="1200" kern="1200" dirty="0">
                <a:solidFill>
                  <a:schemeClr val="tx1"/>
                </a:solidFill>
                <a:effectLst/>
                <a:latin typeface="+mn-lt"/>
                <a:ea typeface="+mn-ea"/>
                <a:cs typeface="+mn-cs"/>
              </a:rPr>
              <a:t>The EPA regulation is for 9 ug/m3, but in some cases, the models have shown adverse health effects below this level</a:t>
            </a:r>
          </a:p>
          <a:p>
            <a:r>
              <a:rPr lang="en-US" sz="1200" b="0" i="0" kern="1200" dirty="0">
                <a:solidFill>
                  <a:schemeClr val="tx1"/>
                </a:solidFill>
                <a:effectLst/>
                <a:latin typeface="+mn-lt"/>
                <a:ea typeface="+mn-ea"/>
                <a:cs typeface="+mn-cs"/>
              </a:rPr>
              <a:t>National </a:t>
            </a:r>
            <a:r>
              <a:rPr lang="en-US" sz="1200" b="1" i="0" kern="1200" dirty="0">
                <a:solidFill>
                  <a:schemeClr val="tx1"/>
                </a:solidFill>
                <a:effectLst/>
                <a:latin typeface="+mn-lt"/>
                <a:ea typeface="+mn-ea"/>
                <a:cs typeface="+mn-cs"/>
              </a:rPr>
              <a:t>annual health-based air quality standard </a:t>
            </a:r>
            <a:r>
              <a:rPr lang="en-US" sz="1200" b="0" i="0" kern="1200" dirty="0">
                <a:solidFill>
                  <a:schemeClr val="tx1"/>
                </a:solidFill>
                <a:effectLst/>
                <a:latin typeface="+mn-lt"/>
                <a:ea typeface="+mn-ea"/>
                <a:cs typeface="+mn-cs"/>
              </a:rPr>
              <a:t>for fine particulate matter (PM2.5) to 9 micrograms per cubic meter (µg/m³) </a:t>
            </a:r>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t>26</a:t>
            </a:fld>
            <a:endParaRPr lang="en-US"/>
          </a:p>
        </p:txBody>
      </p:sp>
    </p:spTree>
    <p:extLst>
      <p:ext uri="{BB962C8B-B14F-4D97-AF65-F5344CB8AC3E}">
        <p14:creationId xmlns:p14="http://schemas.microsoft.com/office/powerpoint/2010/main" val="620738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7F0C0-C96C-686F-6E15-14AB07813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A0E9B-5A34-3C8F-B38C-07629F3B93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DE45B-3E77-EBDA-12EA-C9B4C64BD795}"/>
              </a:ext>
            </a:extLst>
          </p:cNvPr>
          <p:cNvSpPr>
            <a:spLocks noGrp="1"/>
          </p:cNvSpPr>
          <p:nvPr>
            <p:ph type="body" idx="1"/>
          </p:nvPr>
        </p:nvSpPr>
        <p:spPr/>
        <p:txBody>
          <a:bodyPr/>
          <a:lstStyle/>
          <a:p>
            <a:r>
              <a:rPr lang="en-US" dirty="0"/>
              <a:t>Combustion wood burning – includes wood stoves</a:t>
            </a:r>
          </a:p>
        </p:txBody>
      </p:sp>
      <p:sp>
        <p:nvSpPr>
          <p:cNvPr id="4" name="Slide Number Placeholder 3">
            <a:extLst>
              <a:ext uri="{FF2B5EF4-FFF2-40B4-BE49-F238E27FC236}">
                <a16:creationId xmlns:a16="http://schemas.microsoft.com/office/drawing/2014/main" id="{2FC05583-5E83-3AB9-F2E5-7CF774AC4177}"/>
              </a:ext>
            </a:extLst>
          </p:cNvPr>
          <p:cNvSpPr>
            <a:spLocks noGrp="1"/>
          </p:cNvSpPr>
          <p:nvPr>
            <p:ph type="sldNum" sz="quarter" idx="5"/>
          </p:nvPr>
        </p:nvSpPr>
        <p:spPr/>
        <p:txBody>
          <a:bodyPr/>
          <a:lstStyle/>
          <a:p>
            <a:fld id="{4C57DFD0-DCB4-3C4A-A746-6D1BAA8099D3}" type="slidenum">
              <a:rPr lang="en-US" smtClean="0"/>
              <a:t>27</a:t>
            </a:fld>
            <a:endParaRPr lang="en-US"/>
          </a:p>
        </p:txBody>
      </p:sp>
    </p:spTree>
    <p:extLst>
      <p:ext uri="{BB962C8B-B14F-4D97-AF65-F5344CB8AC3E}">
        <p14:creationId xmlns:p14="http://schemas.microsoft.com/office/powerpoint/2010/main" val="2741808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0DC7E-DA3E-04BB-B408-7B8A77101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8019E-BF1B-F4F4-D25C-8674D21C6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0DB26B-7FD3-7D74-B535-DE7647EC62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708993-495E-6F82-F70B-9491A9BAB40C}"/>
              </a:ext>
            </a:extLst>
          </p:cNvPr>
          <p:cNvSpPr>
            <a:spLocks noGrp="1"/>
          </p:cNvSpPr>
          <p:nvPr>
            <p:ph type="sldNum" sz="quarter" idx="5"/>
          </p:nvPr>
        </p:nvSpPr>
        <p:spPr/>
        <p:txBody>
          <a:bodyPr/>
          <a:lstStyle/>
          <a:p>
            <a:fld id="{4C57DFD0-DCB4-3C4A-A746-6D1BAA8099D3}" type="slidenum">
              <a:rPr lang="en-US" smtClean="0"/>
              <a:t>28</a:t>
            </a:fld>
            <a:endParaRPr lang="en-US"/>
          </a:p>
        </p:txBody>
      </p:sp>
    </p:spTree>
    <p:extLst>
      <p:ext uri="{BB962C8B-B14F-4D97-AF65-F5344CB8AC3E}">
        <p14:creationId xmlns:p14="http://schemas.microsoft.com/office/powerpoint/2010/main" val="189528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WUI Wildfires more prevalent in recent years</a:t>
            </a:r>
          </a:p>
        </p:txBody>
      </p:sp>
      <p:sp>
        <p:nvSpPr>
          <p:cNvPr id="4" name="Slide Number Placeholder 3"/>
          <p:cNvSpPr>
            <a:spLocks noGrp="1"/>
          </p:cNvSpPr>
          <p:nvPr>
            <p:ph type="sldNum" sz="quarter" idx="5"/>
          </p:nvPr>
        </p:nvSpPr>
        <p:spPr/>
        <p:txBody>
          <a:bodyPr/>
          <a:lstStyle/>
          <a:p>
            <a:fld id="{4C57DFD0-DCB4-3C4A-A746-6D1BAA8099D3}" type="slidenum">
              <a:rPr lang="en-US" smtClean="0"/>
              <a:t>31</a:t>
            </a:fld>
            <a:endParaRPr lang="en-US"/>
          </a:p>
        </p:txBody>
      </p:sp>
    </p:spTree>
    <p:extLst>
      <p:ext uri="{BB962C8B-B14F-4D97-AF65-F5344CB8AC3E}">
        <p14:creationId xmlns:p14="http://schemas.microsoft.com/office/powerpoint/2010/main" val="4134153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WF with higher concentrations more prevalent in recent years</a:t>
            </a:r>
          </a:p>
          <a:p>
            <a:pPr fontAlgn="ctr"/>
            <a:r>
              <a:rPr lang="en-US" sz="1200" b="1" i="0" kern="1200" dirty="0">
                <a:solidFill>
                  <a:schemeClr val="tx1"/>
                </a:solidFill>
                <a:effectLst/>
                <a:latin typeface="+mn-lt"/>
                <a:ea typeface="+mn-ea"/>
                <a:cs typeface="+mn-cs"/>
              </a:rPr>
              <a:t>24-hour standard </a:t>
            </a:r>
            <a:r>
              <a:rPr lang="en-US" sz="1200" b="0" i="0" kern="1200" dirty="0">
                <a:solidFill>
                  <a:schemeClr val="tx1"/>
                </a:solidFill>
                <a:effectLst/>
                <a:latin typeface="+mn-lt"/>
                <a:ea typeface="+mn-ea"/>
                <a:cs typeface="+mn-cs"/>
              </a:rPr>
              <a:t>for fine particulate matter (PM2.5) set by the U.S. Environmental Protection Agency (EPA). Specifically, it's the level of 35 micrograms per cubic meter that the EPA has established as the maximum allowable concentration of PM2.5 in the air over a 24-hour period to protect public health. This standard is part of the National Ambient Air Quality Standards (NAAQS) for particulate matter. </a:t>
            </a:r>
          </a:p>
          <a:p>
            <a:r>
              <a:rPr lang="en-US" sz="1200" b="0" i="0" kern="1200" dirty="0">
                <a:solidFill>
                  <a:schemeClr val="tx1"/>
                </a:solidFill>
                <a:effectLst/>
                <a:latin typeface="+mn-lt"/>
                <a:ea typeface="+mn-ea"/>
                <a:cs typeface="+mn-cs"/>
              </a:rPr>
              <a:t>Here's a more detailed explanation:</a:t>
            </a:r>
          </a:p>
          <a:p>
            <a:r>
              <a:rPr lang="en-US" sz="1200" b="1" i="0" kern="1200" dirty="0">
                <a:solidFill>
                  <a:schemeClr val="tx1"/>
                </a:solidFill>
                <a:effectLst/>
                <a:latin typeface="+mn-lt"/>
                <a:ea typeface="+mn-ea"/>
                <a:cs typeface="+mn-cs"/>
              </a:rPr>
              <a:t>PM2.5:</a:t>
            </a:r>
            <a:endParaRPr lang="en-US" sz="1200" b="0" i="0" kern="1200" dirty="0">
              <a:solidFill>
                <a:schemeClr val="tx1"/>
              </a:solidFill>
              <a:effectLst/>
              <a:latin typeface="+mn-lt"/>
              <a:ea typeface="+mn-ea"/>
              <a:cs typeface="+mn-cs"/>
            </a:endParaRPr>
          </a:p>
          <a:p>
            <a:pPr fontAlgn="ctr"/>
            <a:r>
              <a:rPr lang="en-US" sz="1200" b="0" i="0" kern="1200" dirty="0">
                <a:solidFill>
                  <a:schemeClr val="tx1"/>
                </a:solidFill>
                <a:effectLst/>
                <a:latin typeface="+mn-lt"/>
                <a:ea typeface="+mn-ea"/>
                <a:cs typeface="+mn-cs"/>
              </a:rPr>
              <a:t>Refers to particulate matter with a diameter of 2.5 micrometers or less. These tiny particles can penetrate deep into the lungs and cause various health problems. </a:t>
            </a:r>
          </a:p>
          <a:p>
            <a:r>
              <a:rPr lang="en-US" sz="1200" b="1" i="0" kern="1200" dirty="0">
                <a:solidFill>
                  <a:schemeClr val="tx1"/>
                </a:solidFill>
                <a:effectLst/>
                <a:latin typeface="+mn-lt"/>
                <a:ea typeface="+mn-ea"/>
                <a:cs typeface="+mn-cs"/>
              </a:rPr>
              <a:t>24-hour standard:</a:t>
            </a:r>
            <a:endParaRPr lang="en-US" sz="1200" b="0" i="0" kern="1200" dirty="0">
              <a:solidFill>
                <a:schemeClr val="tx1"/>
              </a:solidFill>
              <a:effectLst/>
              <a:latin typeface="+mn-lt"/>
              <a:ea typeface="+mn-ea"/>
              <a:cs typeface="+mn-cs"/>
            </a:endParaRPr>
          </a:p>
          <a:p>
            <a:pPr fontAlgn="ctr"/>
            <a:r>
              <a:rPr lang="en-US" sz="1200" b="0" i="0" kern="1200" dirty="0">
                <a:solidFill>
                  <a:schemeClr val="tx1"/>
                </a:solidFill>
                <a:effectLst/>
                <a:latin typeface="+mn-lt"/>
                <a:ea typeface="+mn-ea"/>
                <a:cs typeface="+mn-cs"/>
              </a:rPr>
              <a:t>This standard is designed to protect against short-term exposure to high concentrations of PM2.5, particularly in areas with significant pollution sources or during events like wildfires. </a:t>
            </a:r>
          </a:p>
          <a:p>
            <a:r>
              <a:rPr lang="en-US" sz="1200" b="1" i="0" kern="1200" dirty="0">
                <a:solidFill>
                  <a:schemeClr val="tx1"/>
                </a:solidFill>
                <a:effectLst/>
                <a:latin typeface="+mn-lt"/>
                <a:ea typeface="+mn-ea"/>
                <a:cs typeface="+mn-cs"/>
              </a:rPr>
              <a:t>35 µg/m³:</a:t>
            </a:r>
            <a:endParaRPr lang="en-US" sz="1200" b="0" i="0" kern="1200" dirty="0">
              <a:solidFill>
                <a:schemeClr val="tx1"/>
              </a:solidFill>
              <a:effectLst/>
              <a:latin typeface="+mn-lt"/>
              <a:ea typeface="+mn-ea"/>
              <a:cs typeface="+mn-cs"/>
            </a:endParaRPr>
          </a:p>
          <a:p>
            <a:pPr fontAlgn="ctr"/>
            <a:r>
              <a:rPr lang="en-US" sz="1200" b="0" i="0" kern="1200" dirty="0">
                <a:solidFill>
                  <a:schemeClr val="tx1"/>
                </a:solidFill>
                <a:effectLst/>
                <a:latin typeface="+mn-lt"/>
                <a:ea typeface="+mn-ea"/>
                <a:cs typeface="+mn-cs"/>
              </a:rPr>
              <a:t>This is the concentration limit set by the EPA. If the average PM2.5 concentration over a 24-hour period exceeds this level, the air quality is considered unhealthy. </a:t>
            </a:r>
          </a:p>
          <a:p>
            <a:r>
              <a:rPr lang="en-US" sz="1200" b="1" i="0" kern="1200" dirty="0">
                <a:solidFill>
                  <a:schemeClr val="tx1"/>
                </a:solidFill>
                <a:effectLst/>
                <a:latin typeface="+mn-lt"/>
                <a:ea typeface="+mn-ea"/>
                <a:cs typeface="+mn-cs"/>
              </a:rPr>
              <a:t>NAAQS:</a:t>
            </a:r>
            <a:endParaRPr lang="en-US" sz="1200" b="0" i="0" kern="1200" dirty="0">
              <a:solidFill>
                <a:schemeClr val="tx1"/>
              </a:solidFill>
              <a:effectLst/>
              <a:latin typeface="+mn-lt"/>
              <a:ea typeface="+mn-ea"/>
              <a:cs typeface="+mn-cs"/>
            </a:endParaRPr>
          </a:p>
          <a:p>
            <a:pPr fontAlgn="ctr"/>
            <a:r>
              <a:rPr lang="en-US" sz="1200" b="0" i="0" kern="1200" dirty="0">
                <a:solidFill>
                  <a:schemeClr val="tx1"/>
                </a:solidFill>
                <a:effectLst/>
                <a:latin typeface="+mn-lt"/>
                <a:ea typeface="+mn-ea"/>
                <a:cs typeface="+mn-cs"/>
              </a:rPr>
              <a:t>The EPA sets and periodically reviews NAAQS for various pollutants, including PM2.5, to protect public health and welfare. </a:t>
            </a:r>
          </a:p>
          <a:p>
            <a:r>
              <a:rPr lang="en-US" sz="1200" b="1" i="0" kern="1200" dirty="0">
                <a:solidFill>
                  <a:schemeClr val="tx1"/>
                </a:solidFill>
                <a:effectLst/>
                <a:latin typeface="+mn-lt"/>
                <a:ea typeface="+mn-ea"/>
                <a:cs typeface="+mn-cs"/>
              </a:rPr>
              <a:t>Health Impacts:</a:t>
            </a:r>
            <a:endParaRPr lang="en-US" sz="1200" b="0" i="0" kern="1200" dirty="0">
              <a:solidFill>
                <a:schemeClr val="tx1"/>
              </a:solidFill>
              <a:effectLst/>
              <a:latin typeface="+mn-lt"/>
              <a:ea typeface="+mn-ea"/>
              <a:cs typeface="+mn-cs"/>
            </a:endParaRPr>
          </a:p>
          <a:p>
            <a:pPr fontAlgn="ctr"/>
            <a:r>
              <a:rPr lang="en-US" sz="1200" b="0" i="0" kern="1200" dirty="0">
                <a:solidFill>
                  <a:schemeClr val="tx1"/>
                </a:solidFill>
                <a:effectLst/>
                <a:latin typeface="+mn-lt"/>
                <a:ea typeface="+mn-ea"/>
                <a:cs typeface="+mn-cs"/>
              </a:rPr>
              <a:t>Exposure to PM2.5 can lead to various health issues, including respiratory problems, cardiovascular problems, and premature death. </a:t>
            </a:r>
          </a:p>
          <a:p>
            <a:r>
              <a:rPr lang="en-US" sz="1200" b="1" i="0" kern="1200" dirty="0">
                <a:solidFill>
                  <a:schemeClr val="tx1"/>
                </a:solidFill>
                <a:effectLst/>
                <a:latin typeface="+mn-lt"/>
                <a:ea typeface="+mn-ea"/>
                <a:cs typeface="+mn-cs"/>
              </a:rPr>
              <a:t>Environmental Justice:</a:t>
            </a:r>
            <a:endParaRPr lang="en-US" sz="1200" b="0" i="0" kern="1200" dirty="0">
              <a:solidFill>
                <a:schemeClr val="tx1"/>
              </a:solidFill>
              <a:effectLst/>
              <a:latin typeface="+mn-lt"/>
              <a:ea typeface="+mn-ea"/>
              <a:cs typeface="+mn-cs"/>
            </a:endParaRPr>
          </a:p>
          <a:p>
            <a:pPr fontAlgn="ctr"/>
            <a:r>
              <a:rPr lang="en-US" sz="1200" b="0" i="0" kern="1200" dirty="0">
                <a:solidFill>
                  <a:schemeClr val="tx1"/>
                </a:solidFill>
                <a:effectLst/>
                <a:latin typeface="+mn-lt"/>
                <a:ea typeface="+mn-ea"/>
                <a:cs typeface="+mn-cs"/>
              </a:rPr>
              <a:t>The EPA recognizes that certain communities, particularly those with environmental justice concerns, may be disproportionately impacted by PM2.5 pollution. </a:t>
            </a:r>
          </a:p>
          <a:p>
            <a:r>
              <a:rPr lang="en-US" sz="1200" b="0" i="0" kern="1200" dirty="0">
                <a:solidFill>
                  <a:schemeClr val="tx1"/>
                </a:solidFill>
                <a:effectLst/>
                <a:latin typeface="+mn-lt"/>
                <a:ea typeface="+mn-ea"/>
                <a:cs typeface="+mn-cs"/>
              </a:rPr>
              <a:t>The National Ambient Air Quality Standards for Particle Pollution</a:t>
            </a:r>
          </a:p>
          <a:p>
            <a:r>
              <a:rPr lang="en-US" sz="1200" b="0" i="0" kern="1200" dirty="0">
                <a:solidFill>
                  <a:schemeClr val="tx1"/>
                </a:solidFill>
                <a:effectLst/>
                <a:latin typeface="+mn-lt"/>
                <a:ea typeface="+mn-ea"/>
                <a:cs typeface="+mn-cs"/>
              </a:rPr>
              <a:t>THE AIR QUALITY INDEX (AQI) On Dec. 14, 2012 the U.S. Environmental Protection Agency (EPA) strengthened the nation's air quality ...</a:t>
            </a:r>
          </a:p>
          <a:p>
            <a:r>
              <a:rPr lang="en-US" sz="1200" b="0" i="0" kern="1200" dirty="0">
                <a:solidFill>
                  <a:schemeClr val="tx1"/>
                </a:solidFill>
                <a:effectLst/>
                <a:latin typeface="+mn-lt"/>
                <a:ea typeface="+mn-ea"/>
                <a:cs typeface="+mn-cs"/>
              </a:rPr>
              <a:t>U.S. Environmental Protection Agency (.gov)</a:t>
            </a:r>
          </a:p>
          <a:p>
            <a:r>
              <a:rPr lang="en-US" sz="1200" b="0" i="0" kern="1200" dirty="0">
                <a:solidFill>
                  <a:schemeClr val="tx1"/>
                </a:solidFill>
                <a:effectLst/>
                <a:latin typeface="+mn-lt"/>
                <a:ea typeface="+mn-ea"/>
                <a:cs typeface="+mn-cs"/>
              </a:rPr>
              <a:t>Standards - Fact Sheet - Environmental Protection Agency (EPA)</a:t>
            </a:r>
          </a:p>
          <a:p>
            <a:r>
              <a:rPr lang="en-US" sz="1200" b="0" i="0" kern="1200" dirty="0">
                <a:solidFill>
                  <a:schemeClr val="tx1"/>
                </a:solidFill>
                <a:effectLst/>
                <a:latin typeface="+mn-lt"/>
                <a:ea typeface="+mn-ea"/>
                <a:cs typeface="+mn-cs"/>
              </a:rPr>
              <a:t>Jan 6, 2023 — standard at the level of 35 µg/m3. ... PM2. 5 is a pollutant of great concern to already overburdened and vulnerable co...</a:t>
            </a:r>
          </a:p>
          <a:p>
            <a:r>
              <a:rPr lang="en-US" sz="1200" b="0" i="0" kern="1200" dirty="0">
                <a:solidFill>
                  <a:schemeClr val="tx1"/>
                </a:solidFill>
                <a:effectLst/>
                <a:latin typeface="+mn-lt"/>
                <a:ea typeface="+mn-ea"/>
                <a:cs typeface="+mn-cs"/>
              </a:rPr>
              <a:t>U.S. Environmental Protection Agency (.gov)</a:t>
            </a:r>
          </a:p>
          <a:p>
            <a:r>
              <a:rPr lang="en-US" sz="1200" b="0" i="0" kern="1200" dirty="0">
                <a:solidFill>
                  <a:schemeClr val="tx1"/>
                </a:solidFill>
                <a:effectLst/>
                <a:latin typeface="+mn-lt"/>
                <a:ea typeface="+mn-ea"/>
                <a:cs typeface="+mn-cs"/>
              </a:rPr>
              <a:t>2006 National Ambient Air Quality Standards (NAAQS) for ...</a:t>
            </a:r>
          </a:p>
          <a:p>
            <a:r>
              <a:rPr lang="en-US" sz="1200" b="0" i="0" kern="1200" dirty="0">
                <a:solidFill>
                  <a:schemeClr val="tx1"/>
                </a:solidFill>
                <a:effectLst/>
                <a:latin typeface="+mn-lt"/>
                <a:ea typeface="+mn-ea"/>
                <a:cs typeface="+mn-cs"/>
              </a:rPr>
              <a:t>Dec 18, 2006 — Rule Summary In 2006, based on the EPA's review of the air quality criteria and national ambient air quality standards...</a:t>
            </a:r>
          </a:p>
          <a:p>
            <a:r>
              <a:rPr lang="en-US" sz="1200" b="0" i="0" kern="1200" dirty="0">
                <a:solidFill>
                  <a:schemeClr val="tx1"/>
                </a:solidFill>
                <a:effectLst/>
                <a:latin typeface="+mn-lt"/>
                <a:ea typeface="+mn-ea"/>
                <a:cs typeface="+mn-cs"/>
              </a:rPr>
              <a:t>U.S. Environmental Protection Agency (.gov)</a:t>
            </a:r>
          </a:p>
          <a:p>
            <a:br>
              <a:rPr lang="en-US" dirty="0"/>
            </a:br>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t>32</a:t>
            </a:fld>
            <a:endParaRPr lang="en-US"/>
          </a:p>
        </p:txBody>
      </p:sp>
    </p:spTree>
    <p:extLst>
      <p:ext uri="{BB962C8B-B14F-4D97-AF65-F5344CB8AC3E}">
        <p14:creationId xmlns:p14="http://schemas.microsoft.com/office/powerpoint/2010/main" val="1646223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t>33</a:t>
            </a:fld>
            <a:endParaRPr lang="en-US"/>
          </a:p>
        </p:txBody>
      </p:sp>
    </p:spTree>
    <p:extLst>
      <p:ext uri="{BB962C8B-B14F-4D97-AF65-F5344CB8AC3E}">
        <p14:creationId xmlns:p14="http://schemas.microsoft.com/office/powerpoint/2010/main" val="609207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6F9F2-FA77-B126-FBD6-5855981558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C8784-12C4-6D0D-C95A-9BBEC08EA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3EB340-33AD-D9B9-B532-B5AD5E67DDDB}"/>
              </a:ext>
            </a:extLst>
          </p:cNvPr>
          <p:cNvSpPr>
            <a:spLocks noGrp="1"/>
          </p:cNvSpPr>
          <p:nvPr>
            <p:ph type="body" idx="1"/>
          </p:nvPr>
        </p:nvSpPr>
        <p:spPr/>
        <p:txBody>
          <a:bodyPr/>
          <a:lstStyle/>
          <a:p>
            <a:r>
              <a:rPr lang="en-US" dirty="0"/>
              <a:t>WUI Wildfires more prevalent in recent years</a:t>
            </a:r>
          </a:p>
        </p:txBody>
      </p:sp>
      <p:sp>
        <p:nvSpPr>
          <p:cNvPr id="4" name="Slide Number Placeholder 3">
            <a:extLst>
              <a:ext uri="{FF2B5EF4-FFF2-40B4-BE49-F238E27FC236}">
                <a16:creationId xmlns:a16="http://schemas.microsoft.com/office/drawing/2014/main" id="{674D464C-E16C-93E8-5DA5-B125A1E3C822}"/>
              </a:ext>
            </a:extLst>
          </p:cNvPr>
          <p:cNvSpPr>
            <a:spLocks noGrp="1"/>
          </p:cNvSpPr>
          <p:nvPr>
            <p:ph type="sldNum" sz="quarter" idx="5"/>
          </p:nvPr>
        </p:nvSpPr>
        <p:spPr/>
        <p:txBody>
          <a:bodyPr/>
          <a:lstStyle/>
          <a:p>
            <a:fld id="{4C57DFD0-DCB4-3C4A-A746-6D1BAA8099D3}" type="slidenum">
              <a:rPr lang="en-US" smtClean="0"/>
              <a:t>35</a:t>
            </a:fld>
            <a:endParaRPr lang="en-US"/>
          </a:p>
        </p:txBody>
      </p:sp>
    </p:spTree>
    <p:extLst>
      <p:ext uri="{BB962C8B-B14F-4D97-AF65-F5344CB8AC3E}">
        <p14:creationId xmlns:p14="http://schemas.microsoft.com/office/powerpoint/2010/main" val="2713757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9107F-9E1B-144A-E702-D2ACB0B82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4ECAA-6851-2948-CB43-7F2FE1C15E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5C97D-7EA9-122E-387C-3D3C0219A265}"/>
              </a:ext>
            </a:extLst>
          </p:cNvPr>
          <p:cNvSpPr>
            <a:spLocks noGrp="1"/>
          </p:cNvSpPr>
          <p:nvPr>
            <p:ph type="body" idx="1"/>
          </p:nvPr>
        </p:nvSpPr>
        <p:spPr/>
        <p:txBody>
          <a:bodyPr/>
          <a:lstStyle/>
          <a:p>
            <a:r>
              <a:rPr lang="en-US" dirty="0"/>
              <a:t>WUI Wildfires more prevalent in recent years</a:t>
            </a:r>
          </a:p>
        </p:txBody>
      </p:sp>
      <p:sp>
        <p:nvSpPr>
          <p:cNvPr id="4" name="Slide Number Placeholder 3">
            <a:extLst>
              <a:ext uri="{FF2B5EF4-FFF2-40B4-BE49-F238E27FC236}">
                <a16:creationId xmlns:a16="http://schemas.microsoft.com/office/drawing/2014/main" id="{8D9DED87-3B2E-D012-AC17-04171C5527EC}"/>
              </a:ext>
            </a:extLst>
          </p:cNvPr>
          <p:cNvSpPr>
            <a:spLocks noGrp="1"/>
          </p:cNvSpPr>
          <p:nvPr>
            <p:ph type="sldNum" sz="quarter" idx="5"/>
          </p:nvPr>
        </p:nvSpPr>
        <p:spPr/>
        <p:txBody>
          <a:bodyPr/>
          <a:lstStyle/>
          <a:p>
            <a:fld id="{4C57DFD0-DCB4-3C4A-A746-6D1BAA8099D3}" type="slidenum">
              <a:rPr lang="en-US" smtClean="0"/>
              <a:t>36</a:t>
            </a:fld>
            <a:endParaRPr lang="en-US"/>
          </a:p>
        </p:txBody>
      </p:sp>
    </p:spTree>
    <p:extLst>
      <p:ext uri="{BB962C8B-B14F-4D97-AF65-F5344CB8AC3E}">
        <p14:creationId xmlns:p14="http://schemas.microsoft.com/office/powerpoint/2010/main" val="3774859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91A3B-2827-7E5B-7AE6-1361D140CC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CF4480-5DCB-1AE6-7771-1E2BCAEBA8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D3698B-2281-A3B7-0D4B-4D445C627E31}"/>
              </a:ext>
            </a:extLst>
          </p:cNvPr>
          <p:cNvSpPr>
            <a:spLocks noGrp="1"/>
          </p:cNvSpPr>
          <p:nvPr>
            <p:ph type="body" idx="1"/>
          </p:nvPr>
        </p:nvSpPr>
        <p:spPr/>
        <p:txBody>
          <a:bodyPr/>
          <a:lstStyle/>
          <a:p>
            <a:r>
              <a:rPr lang="en-US" dirty="0"/>
              <a:t>WUI Wildfires more prevalent in recent years</a:t>
            </a:r>
          </a:p>
        </p:txBody>
      </p:sp>
      <p:sp>
        <p:nvSpPr>
          <p:cNvPr id="4" name="Slide Number Placeholder 3">
            <a:extLst>
              <a:ext uri="{FF2B5EF4-FFF2-40B4-BE49-F238E27FC236}">
                <a16:creationId xmlns:a16="http://schemas.microsoft.com/office/drawing/2014/main" id="{B4ACB003-6710-0D37-DA67-AEF039C9E03E}"/>
              </a:ext>
            </a:extLst>
          </p:cNvPr>
          <p:cNvSpPr>
            <a:spLocks noGrp="1"/>
          </p:cNvSpPr>
          <p:nvPr>
            <p:ph type="sldNum" sz="quarter" idx="5"/>
          </p:nvPr>
        </p:nvSpPr>
        <p:spPr/>
        <p:txBody>
          <a:bodyPr/>
          <a:lstStyle/>
          <a:p>
            <a:fld id="{4C57DFD0-DCB4-3C4A-A746-6D1BAA8099D3}" type="slidenum">
              <a:rPr lang="en-US" smtClean="0"/>
              <a:t>37</a:t>
            </a:fld>
            <a:endParaRPr lang="en-US"/>
          </a:p>
        </p:txBody>
      </p:sp>
    </p:spTree>
    <p:extLst>
      <p:ext uri="{BB962C8B-B14F-4D97-AF65-F5344CB8AC3E}">
        <p14:creationId xmlns:p14="http://schemas.microsoft.com/office/powerpoint/2010/main" val="2692220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A0BC8-9BD3-AC8C-9113-1D2F52543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E3E9C3-04D3-EB89-12E7-27B5088D76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F9D1B1-8963-26AA-7434-F47D3644B2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16CCD5-8E15-4855-7B30-C44D8F0E9C7B}"/>
              </a:ext>
            </a:extLst>
          </p:cNvPr>
          <p:cNvSpPr>
            <a:spLocks noGrp="1"/>
          </p:cNvSpPr>
          <p:nvPr>
            <p:ph type="sldNum" sz="quarter" idx="5"/>
          </p:nvPr>
        </p:nvSpPr>
        <p:spPr/>
        <p:txBody>
          <a:bodyPr/>
          <a:lstStyle/>
          <a:p>
            <a:fld id="{4C57DFD0-DCB4-3C4A-A746-6D1BAA8099D3}" type="slidenum">
              <a:rPr lang="en-US" smtClean="0"/>
              <a:t>39</a:t>
            </a:fld>
            <a:endParaRPr lang="en-US"/>
          </a:p>
        </p:txBody>
      </p:sp>
    </p:spTree>
    <p:extLst>
      <p:ext uri="{BB962C8B-B14F-4D97-AF65-F5344CB8AC3E}">
        <p14:creationId xmlns:p14="http://schemas.microsoft.com/office/powerpoint/2010/main" val="3461558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398F2-8A80-3604-7A00-AEEE8F818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04965-D834-AFDD-B123-5D6821487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E6FE2C-505C-BAF5-4BA3-B8897D5C1B63}"/>
              </a:ext>
            </a:extLst>
          </p:cNvPr>
          <p:cNvSpPr>
            <a:spLocks noGrp="1"/>
          </p:cNvSpPr>
          <p:nvPr>
            <p:ph type="body" idx="1"/>
          </p:nvPr>
        </p:nvSpPr>
        <p:spPr/>
        <p:txBody>
          <a:bodyPr/>
          <a:lstStyle/>
          <a:p>
            <a:pPr defTabSz="931774">
              <a:defRPr/>
            </a:pPr>
            <a:r>
              <a:rPr lang="en-US" dirty="0">
                <a:solidFill>
                  <a:schemeClr val="tx1"/>
                </a:solidFill>
                <a:latin typeface="+mn-lt"/>
              </a:rPr>
              <a:t>IPCC Report on health effects of climate change mentioned pregnant people as a vulnerable group for first time in 2022</a:t>
            </a:r>
          </a:p>
          <a:p>
            <a:endParaRPr lang="en-US" dirty="0"/>
          </a:p>
        </p:txBody>
      </p:sp>
      <p:sp>
        <p:nvSpPr>
          <p:cNvPr id="4" name="Slide Number Placeholder 3">
            <a:extLst>
              <a:ext uri="{FF2B5EF4-FFF2-40B4-BE49-F238E27FC236}">
                <a16:creationId xmlns:a16="http://schemas.microsoft.com/office/drawing/2014/main" id="{63763080-4A2E-E036-90F1-02BE4548F89C}"/>
              </a:ext>
            </a:extLst>
          </p:cNvPr>
          <p:cNvSpPr>
            <a:spLocks noGrp="1"/>
          </p:cNvSpPr>
          <p:nvPr>
            <p:ph type="sldNum" sz="quarter" idx="5"/>
          </p:nvPr>
        </p:nvSpPr>
        <p:spPr/>
        <p:txBody>
          <a:bodyPr/>
          <a:lstStyle/>
          <a:p>
            <a:fld id="{4C57DFD0-DCB4-3C4A-A746-6D1BAA8099D3}" type="slidenum">
              <a:rPr lang="en-US" smtClean="0"/>
              <a:t>3</a:t>
            </a:fld>
            <a:endParaRPr lang="en-US"/>
          </a:p>
        </p:txBody>
      </p:sp>
    </p:spTree>
    <p:extLst>
      <p:ext uri="{BB962C8B-B14F-4D97-AF65-F5344CB8AC3E}">
        <p14:creationId xmlns:p14="http://schemas.microsoft.com/office/powerpoint/2010/main" val="2670849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AdvOT6c1def61.B"/>
              </a:rPr>
              <a:t>PM2.5 induced methylation changes in genes involved in mitochondrial</a:t>
            </a:r>
          </a:p>
          <a:p>
            <a:pPr algn="l"/>
            <a:r>
              <a:rPr lang="en-US" sz="1200" b="0" i="0" u="none" strike="noStrike" baseline="0" dirty="0">
                <a:latin typeface="AdvOT6c1def61.B"/>
              </a:rPr>
              <a:t>oxidative energy metabolism. B-vitamin supplementation prevented</a:t>
            </a:r>
          </a:p>
          <a:p>
            <a:pPr algn="l"/>
            <a:r>
              <a:rPr lang="en-US" sz="1200" b="0" i="0" u="none" strike="noStrike" baseline="0" dirty="0">
                <a:latin typeface="AdvOT6c1def61.B"/>
              </a:rPr>
              <a:t>these changes. Likewise, PM2.5 depleted 11.1% [95% confidence interval</a:t>
            </a:r>
          </a:p>
          <a:p>
            <a:pPr algn="l"/>
            <a:r>
              <a:rPr lang="it-IT" sz="1200" b="0" i="0" u="none" strike="noStrike" baseline="0" dirty="0">
                <a:latin typeface="AdvOT6c1def61.B"/>
              </a:rPr>
              <a:t>(CI), 0.4%, 21.7%; </a:t>
            </a:r>
            <a:r>
              <a:rPr lang="it-IT" sz="1200" b="0" i="0" u="none" strike="noStrike" baseline="0" dirty="0">
                <a:latin typeface="AdvOT1a8a9c4a.BI"/>
              </a:rPr>
              <a:t>P </a:t>
            </a:r>
            <a:r>
              <a:rPr lang="it-IT" sz="1200" b="0" i="0" u="none" strike="noStrike" baseline="0" dirty="0">
                <a:latin typeface="AdvOT8b40f9c2.B"/>
              </a:rPr>
              <a:t>= </a:t>
            </a:r>
            <a:r>
              <a:rPr lang="it-IT" sz="1200" b="0" i="0" u="none" strike="noStrike" baseline="0" dirty="0">
                <a:latin typeface="AdvOT6c1def61.B"/>
              </a:rPr>
              <a:t>0.04] of mitochondrial DNA content</a:t>
            </a:r>
          </a:p>
          <a:p>
            <a:pPr algn="l"/>
            <a:r>
              <a:rPr lang="en-US" sz="1200" b="0" i="0" u="none" strike="noStrike" baseline="0" dirty="0">
                <a:latin typeface="AdvOT6c1def61.B"/>
              </a:rPr>
              <a:t>compared with sham, and B-vitamin supplementation attenuated</a:t>
            </a:r>
          </a:p>
          <a:p>
            <a:pPr algn="l"/>
            <a:r>
              <a:rPr lang="en-US" sz="1200" b="0" i="0" u="none" strike="noStrike" baseline="0" dirty="0">
                <a:latin typeface="AdvOT6c1def61.B"/>
              </a:rPr>
              <a:t>the PM2.5 effect by 102% (</a:t>
            </a:r>
            <a:r>
              <a:rPr lang="en-US" sz="1200" b="0" i="0" u="none" strike="noStrike" baseline="0" dirty="0" err="1">
                <a:latin typeface="AdvOT1a8a9c4a.BI"/>
              </a:rPr>
              <a:t>P</a:t>
            </a:r>
            <a:r>
              <a:rPr lang="en-US" sz="1200" b="0" i="0" u="none" strike="noStrike" baseline="0" dirty="0" err="1">
                <a:latin typeface="AdvOT6c1def61.B"/>
              </a:rPr>
              <a:t>interaction</a:t>
            </a:r>
            <a:r>
              <a:rPr lang="en-US" sz="1200" b="0" i="0" u="none" strike="noStrike" baseline="0" dirty="0">
                <a:latin typeface="AdvOT6c1def61.B"/>
              </a:rPr>
              <a:t> </a:t>
            </a:r>
            <a:r>
              <a:rPr lang="en-US" sz="1200" b="0" i="0" u="none" strike="noStrike" baseline="0" dirty="0">
                <a:latin typeface="AdvOT8b40f9c2.B"/>
              </a:rPr>
              <a:t>= </a:t>
            </a:r>
            <a:r>
              <a:rPr lang="en-US" sz="1200" b="0" i="0" u="none" strike="noStrike" baseline="0" dirty="0">
                <a:latin typeface="AdvOT6c1def61.B"/>
              </a:rPr>
              <a:t>0.01)</a:t>
            </a:r>
            <a:endParaRPr lang="en-US" dirty="0"/>
          </a:p>
          <a:p>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t>40</a:t>
            </a:fld>
            <a:endParaRPr lang="en-US"/>
          </a:p>
        </p:txBody>
      </p:sp>
    </p:spTree>
    <p:extLst>
      <p:ext uri="{BB962C8B-B14F-4D97-AF65-F5344CB8AC3E}">
        <p14:creationId xmlns:p14="http://schemas.microsoft.com/office/powerpoint/2010/main" val="3985593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AB8C1-057A-7730-AD23-978778DE5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1A8B5-A761-AE58-3AFF-FEDA32FD62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94F3E-F02A-658A-89C9-030A5E74DFD1}"/>
              </a:ext>
            </a:extLst>
          </p:cNvPr>
          <p:cNvSpPr>
            <a:spLocks noGrp="1"/>
          </p:cNvSpPr>
          <p:nvPr>
            <p:ph type="body" idx="1"/>
          </p:nvPr>
        </p:nvSpPr>
        <p:spPr/>
        <p:txBody>
          <a:bodyPr/>
          <a:lstStyle/>
          <a:p>
            <a:pPr algn="l"/>
            <a:r>
              <a:rPr lang="en-US" sz="1800" b="0" i="0" u="none" strike="noStrike" baseline="0" dirty="0">
                <a:latin typeface="AdvOT6c1def61.B"/>
              </a:rPr>
              <a:t>PM2.5 induced methylation changes in genes involved in mitochondrial</a:t>
            </a:r>
          </a:p>
          <a:p>
            <a:pPr algn="l"/>
            <a:r>
              <a:rPr lang="en-US" sz="1800" b="0" i="0" u="none" strike="noStrike" baseline="0" dirty="0">
                <a:latin typeface="AdvOT6c1def61.B"/>
              </a:rPr>
              <a:t>oxidative energy metabolism. B-vitamin supplementation prevented</a:t>
            </a:r>
          </a:p>
          <a:p>
            <a:pPr algn="l"/>
            <a:r>
              <a:rPr lang="en-US" sz="1800" b="0" i="0" u="none" strike="noStrike" baseline="0" dirty="0">
                <a:latin typeface="AdvOT6c1def61.B"/>
              </a:rPr>
              <a:t>these changes. Likewise, PM2.5 depleted 11.1% [95% confidence interval</a:t>
            </a:r>
          </a:p>
          <a:p>
            <a:pPr algn="l"/>
            <a:r>
              <a:rPr lang="it-IT" sz="1800" b="0" i="0" u="none" strike="noStrike" baseline="0" dirty="0">
                <a:latin typeface="AdvOT6c1def61.B"/>
              </a:rPr>
              <a:t>(CI), 0.4%, 21.7%; </a:t>
            </a:r>
            <a:r>
              <a:rPr lang="it-IT" sz="1800" b="0" i="0" u="none" strike="noStrike" baseline="0" dirty="0">
                <a:latin typeface="AdvOT1a8a9c4a.BI"/>
              </a:rPr>
              <a:t>P </a:t>
            </a:r>
            <a:r>
              <a:rPr lang="it-IT" sz="1800" b="0" i="0" u="none" strike="noStrike" baseline="0" dirty="0">
                <a:latin typeface="AdvOT8b40f9c2.B"/>
              </a:rPr>
              <a:t>= </a:t>
            </a:r>
            <a:r>
              <a:rPr lang="it-IT" sz="1800" b="0" i="0" u="none" strike="noStrike" baseline="0" dirty="0">
                <a:latin typeface="AdvOT6c1def61.B"/>
              </a:rPr>
              <a:t>0.04] of mitochondrial DNA content</a:t>
            </a:r>
          </a:p>
          <a:p>
            <a:pPr algn="l"/>
            <a:r>
              <a:rPr lang="en-US" sz="1800" b="0" i="0" u="none" strike="noStrike" baseline="0" dirty="0">
                <a:latin typeface="AdvOT6c1def61.B"/>
              </a:rPr>
              <a:t>compared with sham, and B-vitamin supplementation attenuated</a:t>
            </a:r>
          </a:p>
          <a:p>
            <a:pPr algn="l"/>
            <a:r>
              <a:rPr lang="en-US" sz="1800" b="0" i="0" u="none" strike="noStrike" baseline="0" dirty="0">
                <a:latin typeface="AdvOT6c1def61.B"/>
              </a:rPr>
              <a:t>the PM2.5 effect by 102% (</a:t>
            </a:r>
            <a:r>
              <a:rPr lang="en-US" sz="1800" b="0" i="0" u="none" strike="noStrike" baseline="0" dirty="0" err="1">
                <a:latin typeface="AdvOT1a8a9c4a.BI"/>
              </a:rPr>
              <a:t>P</a:t>
            </a:r>
            <a:r>
              <a:rPr lang="en-US" sz="1800" b="0" i="0" u="none" strike="noStrike" baseline="0" dirty="0" err="1">
                <a:latin typeface="AdvOT6c1def61.B"/>
              </a:rPr>
              <a:t>interaction</a:t>
            </a:r>
            <a:r>
              <a:rPr lang="en-US" sz="1800" b="0" i="0" u="none" strike="noStrike" baseline="0" dirty="0">
                <a:latin typeface="AdvOT6c1def61.B"/>
              </a:rPr>
              <a:t> </a:t>
            </a:r>
            <a:r>
              <a:rPr lang="en-US" sz="1800" b="0" i="0" u="none" strike="noStrike" baseline="0" dirty="0">
                <a:latin typeface="AdvOT8b40f9c2.B"/>
              </a:rPr>
              <a:t>= </a:t>
            </a:r>
            <a:r>
              <a:rPr lang="en-US" sz="1800" b="0" i="0" u="none" strike="noStrike" baseline="0" dirty="0">
                <a:latin typeface="AdvOT6c1def61.B"/>
              </a:rPr>
              <a:t>0.01)</a:t>
            </a:r>
            <a:endParaRPr lang="en-US" dirty="0"/>
          </a:p>
        </p:txBody>
      </p:sp>
      <p:sp>
        <p:nvSpPr>
          <p:cNvPr id="4" name="Slide Number Placeholder 3">
            <a:extLst>
              <a:ext uri="{FF2B5EF4-FFF2-40B4-BE49-F238E27FC236}">
                <a16:creationId xmlns:a16="http://schemas.microsoft.com/office/drawing/2014/main" id="{15E2000A-5F03-D406-2CD1-1EB8E0B095D1}"/>
              </a:ext>
            </a:extLst>
          </p:cNvPr>
          <p:cNvSpPr>
            <a:spLocks noGrp="1"/>
          </p:cNvSpPr>
          <p:nvPr>
            <p:ph type="sldNum" sz="quarter" idx="5"/>
          </p:nvPr>
        </p:nvSpPr>
        <p:spPr/>
        <p:txBody>
          <a:bodyPr/>
          <a:lstStyle/>
          <a:p>
            <a:fld id="{4C57DFD0-DCB4-3C4A-A746-6D1BAA8099D3}" type="slidenum">
              <a:rPr lang="en-US" smtClean="0"/>
              <a:t>42</a:t>
            </a:fld>
            <a:endParaRPr lang="en-US"/>
          </a:p>
        </p:txBody>
      </p:sp>
    </p:spTree>
    <p:extLst>
      <p:ext uri="{BB962C8B-B14F-4D97-AF65-F5344CB8AC3E}">
        <p14:creationId xmlns:p14="http://schemas.microsoft.com/office/powerpoint/2010/main" val="146543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latin typeface="ArialMT"/>
              </a:rPr>
              <a:t>Observational and Intervention Studies</a:t>
            </a:r>
          </a:p>
          <a:p>
            <a:pPr algn="l"/>
            <a:r>
              <a:rPr lang="en-US" sz="1800" dirty="0">
                <a:latin typeface="ArialMT"/>
              </a:rPr>
              <a:t>The proposed work will address innovative research questions regarding unresolved disparities in</a:t>
            </a:r>
          </a:p>
          <a:p>
            <a:pPr algn="l"/>
            <a:r>
              <a:rPr lang="en-US" sz="1800" dirty="0">
                <a:latin typeface="ArialMT"/>
              </a:rPr>
              <a:t>periconceptional folate status and associations with downstream child health, exposures to novel plasticizing</a:t>
            </a:r>
          </a:p>
          <a:p>
            <a:pPr algn="l"/>
            <a:r>
              <a:rPr lang="en-US" sz="1800" dirty="0">
                <a:latin typeface="ArialMT"/>
              </a:rPr>
              <a:t>chemicals and other environmental exposures in relation to later child neurodevelopmental outcomes,</a:t>
            </a:r>
          </a:p>
          <a:p>
            <a:pPr algn="l"/>
            <a:r>
              <a:rPr lang="en-US" sz="1800" dirty="0">
                <a:latin typeface="ArialMT"/>
              </a:rPr>
              <a:t>interactions between these prenatal exposures, and potential intermediary epigenetic and biologic pathways.</a:t>
            </a:r>
          </a:p>
          <a:p>
            <a:pPr algn="l"/>
            <a:r>
              <a:rPr lang="en-US" sz="1800" dirty="0">
                <a:latin typeface="ArialMT"/>
              </a:rPr>
              <a:t>This work will help us to understand how factors could be modified to improve health outcomes of children, as</a:t>
            </a:r>
          </a:p>
          <a:p>
            <a:pPr algn="l"/>
            <a:r>
              <a:rPr lang="en-US" sz="1800" dirty="0">
                <a:latin typeface="ArialMT"/>
              </a:rPr>
              <a:t>well as identify the sub-populations of expecting families that might benefit most from preventive measures that</a:t>
            </a:r>
          </a:p>
          <a:p>
            <a:pPr algn="l"/>
            <a:r>
              <a:rPr lang="en-US" sz="1800" dirty="0">
                <a:latin typeface="ArialMT"/>
              </a:rPr>
              <a:t>can move us towards reducing the burden of neurodevelopmental disorders and improve the quality of life for</a:t>
            </a:r>
          </a:p>
          <a:p>
            <a:pPr algn="l"/>
            <a:r>
              <a:rPr lang="en-US" sz="1800" dirty="0">
                <a:latin typeface="ArialMT"/>
              </a:rPr>
              <a:t>children, with direct implications for clinical guidelines and public health recommendations.</a:t>
            </a:r>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t>43</a:t>
            </a:fld>
            <a:endParaRPr lang="en-US"/>
          </a:p>
        </p:txBody>
      </p:sp>
    </p:spTree>
    <p:extLst>
      <p:ext uri="{BB962C8B-B14F-4D97-AF65-F5344CB8AC3E}">
        <p14:creationId xmlns:p14="http://schemas.microsoft.com/office/powerpoint/2010/main" val="1123666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0AEA3-03BA-F94D-E452-09DBD3CC2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A2C91-003A-C12A-7695-09D59C01C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CC78F-351E-9674-4BB0-E7778CFBF145}"/>
              </a:ext>
            </a:extLst>
          </p:cNvPr>
          <p:cNvSpPr>
            <a:spLocks noGrp="1"/>
          </p:cNvSpPr>
          <p:nvPr>
            <p:ph type="body" idx="1"/>
          </p:nvPr>
        </p:nvSpPr>
        <p:spPr/>
        <p:txBody>
          <a:bodyPr/>
          <a:lstStyle/>
          <a:p>
            <a:r>
              <a:rPr lang="en-US" dirty="0"/>
              <a:t>Maternal and cord blood</a:t>
            </a:r>
          </a:p>
        </p:txBody>
      </p:sp>
      <p:sp>
        <p:nvSpPr>
          <p:cNvPr id="4" name="Slide Number Placeholder 3">
            <a:extLst>
              <a:ext uri="{FF2B5EF4-FFF2-40B4-BE49-F238E27FC236}">
                <a16:creationId xmlns:a16="http://schemas.microsoft.com/office/drawing/2014/main" id="{5149ED2E-203D-8E48-78D7-826DBF23B904}"/>
              </a:ext>
            </a:extLst>
          </p:cNvPr>
          <p:cNvSpPr>
            <a:spLocks noGrp="1"/>
          </p:cNvSpPr>
          <p:nvPr>
            <p:ph type="sldNum" sz="quarter" idx="5"/>
          </p:nvPr>
        </p:nvSpPr>
        <p:spPr/>
        <p:txBody>
          <a:bodyPr/>
          <a:lstStyle/>
          <a:p>
            <a:fld id="{4C57DFD0-DCB4-3C4A-A746-6D1BAA8099D3}" type="slidenum">
              <a:rPr lang="en-US" smtClean="0"/>
              <a:t>44</a:t>
            </a:fld>
            <a:endParaRPr lang="en-US"/>
          </a:p>
        </p:txBody>
      </p:sp>
    </p:spTree>
    <p:extLst>
      <p:ext uri="{BB962C8B-B14F-4D97-AF65-F5344CB8AC3E}">
        <p14:creationId xmlns:p14="http://schemas.microsoft.com/office/powerpoint/2010/main" val="1582663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86A51-5885-9A37-E38D-DE0D2F0AB1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5B2A05-8E6D-5107-8B8E-C596BF2676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593BD6-35BA-587E-46C0-90DD079124E1}"/>
              </a:ext>
            </a:extLst>
          </p:cNvPr>
          <p:cNvSpPr>
            <a:spLocks noGrp="1"/>
          </p:cNvSpPr>
          <p:nvPr>
            <p:ph type="body" idx="1"/>
          </p:nvPr>
        </p:nvSpPr>
        <p:spPr/>
        <p:txBody>
          <a:bodyPr/>
          <a:lstStyle/>
          <a:p>
            <a:r>
              <a:rPr lang="en-US" dirty="0"/>
              <a:t>Compare blood</a:t>
            </a:r>
            <a:r>
              <a:rPr lang="en-US" baseline="0" dirty="0"/>
              <a:t> contaminants to: proximity to fire, symptoms, and ash </a:t>
            </a:r>
          </a:p>
          <a:p>
            <a:r>
              <a:rPr lang="en-US" baseline="0" dirty="0"/>
              <a:t>Compare survey items to cortisol</a:t>
            </a:r>
            <a:endParaRPr lang="en-US" dirty="0"/>
          </a:p>
        </p:txBody>
      </p:sp>
      <p:sp>
        <p:nvSpPr>
          <p:cNvPr id="4" name="Slide Number Placeholder 3">
            <a:extLst>
              <a:ext uri="{FF2B5EF4-FFF2-40B4-BE49-F238E27FC236}">
                <a16:creationId xmlns:a16="http://schemas.microsoft.com/office/drawing/2014/main" id="{1FE485FF-9258-093D-2DDE-D4704D5866B4}"/>
              </a:ext>
            </a:extLst>
          </p:cNvPr>
          <p:cNvSpPr>
            <a:spLocks noGrp="1"/>
          </p:cNvSpPr>
          <p:nvPr>
            <p:ph type="sldNum" sz="quarter" idx="10"/>
          </p:nvPr>
        </p:nvSpPr>
        <p:spPr/>
        <p:txBody>
          <a:bodyPr/>
          <a:lstStyle/>
          <a:p>
            <a:fld id="{5F01244C-03C7-4A1B-A941-FAB397DE453F}" type="slidenum">
              <a:rPr lang="en-US" smtClean="0"/>
              <a:t>45</a:t>
            </a:fld>
            <a:endParaRPr lang="en-US"/>
          </a:p>
        </p:txBody>
      </p:sp>
    </p:spTree>
    <p:extLst>
      <p:ext uri="{BB962C8B-B14F-4D97-AF65-F5344CB8AC3E}">
        <p14:creationId xmlns:p14="http://schemas.microsoft.com/office/powerpoint/2010/main" val="2861894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t>46</a:t>
            </a:fld>
            <a:endParaRPr lang="en-US"/>
          </a:p>
        </p:txBody>
      </p:sp>
    </p:spTree>
    <p:extLst>
      <p:ext uri="{BB962C8B-B14F-4D97-AF65-F5344CB8AC3E}">
        <p14:creationId xmlns:p14="http://schemas.microsoft.com/office/powerpoint/2010/main" val="3217452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studies on WF &amp; birth outcomes</a:t>
            </a:r>
          </a:p>
          <a:p>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t>4</a:t>
            </a:fld>
            <a:endParaRPr lang="en-US"/>
          </a:p>
        </p:txBody>
      </p:sp>
    </p:spTree>
    <p:extLst>
      <p:ext uri="{BB962C8B-B14F-4D97-AF65-F5344CB8AC3E}">
        <p14:creationId xmlns:p14="http://schemas.microsoft.com/office/powerpoint/2010/main" val="1745970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latin typeface="Calibri" panose="020F0502020204030204" pitchFamily="34" charset="0"/>
              </a:rPr>
              <a:t>The IPCC Report on health effects of climate change mentioned pregnant</a:t>
            </a:r>
          </a:p>
          <a:p>
            <a:pPr algn="l"/>
            <a:r>
              <a:rPr lang="en-US" sz="1800" dirty="0">
                <a:latin typeface="Calibri" panose="020F0502020204030204" pitchFamily="34" charset="0"/>
              </a:rPr>
              <a:t>people as a vulnerable group for the first time in 2022</a:t>
            </a:r>
            <a:endParaRPr lang="en-US" dirty="0"/>
          </a:p>
          <a:p>
            <a:pPr defTabSz="949478">
              <a:defRPr/>
            </a:pPr>
            <a:r>
              <a:rPr lang="en-US" sz="1200" b="0" i="0" kern="1200" dirty="0">
                <a:solidFill>
                  <a:schemeClr val="tx1"/>
                </a:solidFill>
                <a:effectLst/>
                <a:latin typeface="+mn-lt"/>
                <a:ea typeface="+mn-ea"/>
                <a:cs typeface="+mn-cs"/>
              </a:rPr>
              <a:t>PAH = Polycyclic aromatic hydrocarbons</a:t>
            </a:r>
            <a:endParaRPr lang="en-US" dirty="0"/>
          </a:p>
          <a:p>
            <a:pPr defTabSz="949478">
              <a:defRPr/>
            </a:pPr>
            <a:r>
              <a:rPr lang="en-US" dirty="0"/>
              <a:t>Smoke exposure leads to black carbon </a:t>
            </a:r>
            <a:br>
              <a:rPr lang="en-US" dirty="0"/>
            </a:br>
            <a:r>
              <a:rPr lang="en-US" dirty="0"/>
              <a:t>on fetal side of placenta</a:t>
            </a:r>
            <a:r>
              <a:rPr lang="en-US" dirty="0">
                <a:solidFill>
                  <a:schemeClr val="tx2"/>
                </a:solidFill>
              </a:rPr>
              <a:t> </a:t>
            </a:r>
            <a:r>
              <a:rPr lang="en-US" sz="800" dirty="0">
                <a:solidFill>
                  <a:schemeClr val="tx2"/>
                </a:solidFill>
              </a:rPr>
              <a:t>(Bove et al 2019)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57DFD0-DCB4-3C4A-A746-6D1BAA8099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902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Image Source </a:t>
            </a:r>
            <a:r>
              <a:rPr lang="en-US" i="0" dirty="0">
                <a:effectLst/>
              </a:rPr>
              <a:t>(2024). </a:t>
            </a:r>
            <a:r>
              <a:rPr lang="en-US" i="1" dirty="0">
                <a:effectLst/>
              </a:rPr>
              <a:t>Wikipedia</a:t>
            </a:r>
            <a:r>
              <a:rPr lang="en-US" i="0" dirty="0">
                <a:effectLst/>
              </a:rPr>
              <a:t>. “Mother rhesus macaque with her baby.” </a:t>
            </a:r>
            <a:r>
              <a:rPr lang="en-US" i="0" dirty="0">
                <a:effectLst/>
                <a:hlinkClick r:id="rId3"/>
              </a:rPr>
              <a:t>https://en.wikipedia.org/wiki/Rhesus_macaque</a:t>
            </a:r>
            <a:endParaRPr lang="en-US" sz="6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rPr>
              <a:t>As the closest animal model of human neurodevelopment and function, these macaque studies suggest developmental impacts of wildfires, with an early critical exposure period, immune and neuro-biologic pathways impacted, and behavioral alterations in the offspring. </a:t>
            </a:r>
            <a:endParaRPr lang="en-US" dirty="0"/>
          </a:p>
          <a:p>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t>7</a:t>
            </a:fld>
            <a:endParaRPr lang="en-US"/>
          </a:p>
        </p:txBody>
      </p:sp>
    </p:spTree>
    <p:extLst>
      <p:ext uri="{BB962C8B-B14F-4D97-AF65-F5344CB8AC3E}">
        <p14:creationId xmlns:p14="http://schemas.microsoft.com/office/powerpoint/2010/main" val="3478917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92C80-ED64-9875-D2B3-40D855B7D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3FE9A-7F50-CCF4-0B5B-70BEE95DE7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FAF97A-69E1-C00B-0A1E-5CB6073724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C37E57-5735-18F5-28C9-FD418BDA1184}"/>
              </a:ext>
            </a:extLst>
          </p:cNvPr>
          <p:cNvSpPr>
            <a:spLocks noGrp="1"/>
          </p:cNvSpPr>
          <p:nvPr>
            <p:ph type="sldNum" sz="quarter" idx="5"/>
          </p:nvPr>
        </p:nvSpPr>
        <p:spPr/>
        <p:txBody>
          <a:bodyPr/>
          <a:lstStyle/>
          <a:p>
            <a:fld id="{4C57DFD0-DCB4-3C4A-A746-6D1BAA8099D3}" type="slidenum">
              <a:rPr lang="en-US" smtClean="0"/>
              <a:t>8</a:t>
            </a:fld>
            <a:endParaRPr lang="en-US"/>
          </a:p>
        </p:txBody>
      </p:sp>
    </p:spTree>
    <p:extLst>
      <p:ext uri="{BB962C8B-B14F-4D97-AF65-F5344CB8AC3E}">
        <p14:creationId xmlns:p14="http://schemas.microsoft.com/office/powerpoint/2010/main" val="3699213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rPr>
              <a:t>≤1Yr Post-Wildfire; Map excludes 6 in TX, LA, IL, ML, Canada</a:t>
            </a:r>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t>10</a:t>
            </a:fld>
            <a:endParaRPr lang="en-US"/>
          </a:p>
        </p:txBody>
      </p:sp>
    </p:spTree>
    <p:extLst>
      <p:ext uri="{BB962C8B-B14F-4D97-AF65-F5344CB8AC3E}">
        <p14:creationId xmlns:p14="http://schemas.microsoft.com/office/powerpoint/2010/main" val="774439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57DFD0-DCB4-3C4A-A746-6D1BAA8099D3}" type="slidenum">
              <a:rPr lang="en-US" smtClean="0"/>
              <a:t>12</a:t>
            </a:fld>
            <a:endParaRPr lang="en-US"/>
          </a:p>
        </p:txBody>
      </p:sp>
    </p:spTree>
    <p:extLst>
      <p:ext uri="{BB962C8B-B14F-4D97-AF65-F5344CB8AC3E}">
        <p14:creationId xmlns:p14="http://schemas.microsoft.com/office/powerpoint/2010/main" val="1961668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99C3BD-D076-124C-9DB3-1036379D35A4}"/>
              </a:ext>
            </a:extLst>
          </p:cNvPr>
          <p:cNvSpPr/>
          <p:nvPr userDrawn="1"/>
        </p:nvSpPr>
        <p:spPr>
          <a:xfrm>
            <a:off x="0" y="2754289"/>
            <a:ext cx="12192000" cy="41037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a:extLst>
              <a:ext uri="{FF2B5EF4-FFF2-40B4-BE49-F238E27FC236}">
                <a16:creationId xmlns:a16="http://schemas.microsoft.com/office/drawing/2014/main" id="{9F30BAE7-855E-1D4F-BBF1-07B763AC69C3}"/>
              </a:ext>
            </a:extLst>
          </p:cNvPr>
          <p:cNvSpPr>
            <a:spLocks noGrp="1"/>
          </p:cNvSpPr>
          <p:nvPr>
            <p:ph type="body" sz="half" idx="2" hasCustomPrompt="1"/>
          </p:nvPr>
        </p:nvSpPr>
        <p:spPr>
          <a:xfrm>
            <a:off x="394549" y="5288537"/>
            <a:ext cx="2592033" cy="1046310"/>
          </a:xfrm>
          <a:prstGeom prst="rect">
            <a:avLst/>
          </a:prstGeom>
        </p:spPr>
        <p:txBody>
          <a:bodyPr>
            <a:normAutofit/>
          </a:bodyPr>
          <a:lstStyle>
            <a:lvl1pPr marL="0" indent="0" algn="l">
              <a:lnSpc>
                <a:spcPct val="100000"/>
              </a:lnSpc>
              <a:spcBef>
                <a:spcPts val="1000"/>
              </a:spcBef>
              <a:buNone/>
              <a:defRPr sz="1600" b="0" i="0">
                <a:solidFill>
                  <a:schemeClr val="bg1"/>
                </a:solidFill>
                <a:latin typeface="Proxima Nova Light"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Author / Presenter Name Credentials</a:t>
            </a:r>
          </a:p>
        </p:txBody>
      </p:sp>
      <p:sp>
        <p:nvSpPr>
          <p:cNvPr id="8" name="Rectangle 7">
            <a:extLst>
              <a:ext uri="{FF2B5EF4-FFF2-40B4-BE49-F238E27FC236}">
                <a16:creationId xmlns:a16="http://schemas.microsoft.com/office/drawing/2014/main" id="{DB3ABC58-FC2B-8741-A5F4-F986683346AC}"/>
              </a:ext>
            </a:extLst>
          </p:cNvPr>
          <p:cNvSpPr/>
          <p:nvPr userDrawn="1"/>
        </p:nvSpPr>
        <p:spPr>
          <a:xfrm>
            <a:off x="1" y="2184249"/>
            <a:ext cx="12192000" cy="5700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B72EB59-FE01-734B-AB85-F54E48D0C2BA}"/>
              </a:ext>
            </a:extLst>
          </p:cNvPr>
          <p:cNvPicPr>
            <a:picLocks noChangeAspect="1"/>
          </p:cNvPicPr>
          <p:nvPr userDrawn="1"/>
        </p:nvPicPr>
        <p:blipFill rotWithShape="1">
          <a:blip r:embed="rId2"/>
          <a:srcRect r="43658"/>
          <a:stretch/>
        </p:blipFill>
        <p:spPr>
          <a:xfrm>
            <a:off x="334471" y="396041"/>
            <a:ext cx="3212294" cy="1358002"/>
          </a:xfrm>
          <a:prstGeom prst="rect">
            <a:avLst/>
          </a:prstGeom>
        </p:spPr>
      </p:pic>
    </p:spTree>
    <p:extLst>
      <p:ext uri="{BB962C8B-B14F-4D97-AF65-F5344CB8AC3E}">
        <p14:creationId xmlns:p14="http://schemas.microsoft.com/office/powerpoint/2010/main" val="2459592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1E43-AF02-47F7-8B1B-00F71E195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6DBFE0-553A-4E1B-B48D-9AD92D6955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B96669-569B-48F3-9862-888E91B75A09}"/>
              </a:ext>
            </a:extLst>
          </p:cNvPr>
          <p:cNvSpPr>
            <a:spLocks noGrp="1"/>
          </p:cNvSpPr>
          <p:nvPr>
            <p:ph type="dt" sz="half" idx="10"/>
          </p:nvPr>
        </p:nvSpPr>
        <p:spPr/>
        <p:txBody>
          <a:bodyPr/>
          <a:lstStyle/>
          <a:p>
            <a:fld id="{111A6357-4E09-4058-AD0C-044525286BE6}" type="datetimeFigureOut">
              <a:rPr lang="en-US" smtClean="0"/>
              <a:t>11/11/2025</a:t>
            </a:fld>
            <a:endParaRPr lang="en-US"/>
          </a:p>
        </p:txBody>
      </p:sp>
      <p:sp>
        <p:nvSpPr>
          <p:cNvPr id="5" name="Footer Placeholder 4">
            <a:extLst>
              <a:ext uri="{FF2B5EF4-FFF2-40B4-BE49-F238E27FC236}">
                <a16:creationId xmlns:a16="http://schemas.microsoft.com/office/drawing/2014/main" id="{D2ACDEFD-0A50-42A5-92C9-D0D63CB6D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B94EA-9142-4296-BF82-2A615E4165CA}"/>
              </a:ext>
            </a:extLst>
          </p:cNvPr>
          <p:cNvSpPr>
            <a:spLocks noGrp="1"/>
          </p:cNvSpPr>
          <p:nvPr>
            <p:ph type="sldNum" sz="quarter" idx="12"/>
          </p:nvPr>
        </p:nvSpPr>
        <p:spPr/>
        <p:txBody>
          <a:bodyPr/>
          <a:lstStyle/>
          <a:p>
            <a:fld id="{CB749395-DB92-45A6-8197-33F73170B77D}" type="slidenum">
              <a:rPr lang="en-US" smtClean="0"/>
              <a:t>‹#›</a:t>
            </a:fld>
            <a:endParaRPr lang="en-US"/>
          </a:p>
        </p:txBody>
      </p:sp>
    </p:spTree>
    <p:extLst>
      <p:ext uri="{BB962C8B-B14F-4D97-AF65-F5344CB8AC3E}">
        <p14:creationId xmlns:p14="http://schemas.microsoft.com/office/powerpoint/2010/main" val="1984920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018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C7393-04D7-44B6-801F-7B5A099614E5}" type="datetimeFigureOut">
              <a:rPr lang="en-US" smtClean="0"/>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FF5B60-3D56-4E3B-85CA-E2A75BDC6532}" type="slidenum">
              <a:rPr lang="en-US" smtClean="0"/>
              <a:t>‹#›</a:t>
            </a:fld>
            <a:endParaRPr lang="en-US"/>
          </a:p>
        </p:txBody>
      </p:sp>
    </p:spTree>
    <p:extLst>
      <p:ext uri="{BB962C8B-B14F-4D97-AF65-F5344CB8AC3E}">
        <p14:creationId xmlns:p14="http://schemas.microsoft.com/office/powerpoint/2010/main" val="62881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4 - add pictu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99C3BD-D076-124C-9DB3-1036379D35A4}"/>
              </a:ext>
            </a:extLst>
          </p:cNvPr>
          <p:cNvSpPr/>
          <p:nvPr userDrawn="1"/>
        </p:nvSpPr>
        <p:spPr>
          <a:xfrm>
            <a:off x="0" y="2754289"/>
            <a:ext cx="12192000" cy="41037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2">
            <a:extLst>
              <a:ext uri="{FF2B5EF4-FFF2-40B4-BE49-F238E27FC236}">
                <a16:creationId xmlns:a16="http://schemas.microsoft.com/office/drawing/2014/main" id="{C410E126-7106-5C46-9450-9875C42FDAB5}"/>
              </a:ext>
            </a:extLst>
          </p:cNvPr>
          <p:cNvSpPr>
            <a:spLocks noGrp="1"/>
          </p:cNvSpPr>
          <p:nvPr>
            <p:ph type="pic" idx="10"/>
          </p:nvPr>
        </p:nvSpPr>
        <p:spPr>
          <a:xfrm>
            <a:off x="3394952" y="2754289"/>
            <a:ext cx="8797048" cy="4103711"/>
          </a:xfrm>
          <a:prstGeom prst="rect">
            <a:avLst/>
          </a:prstGeo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Text Placeholder 3">
            <a:extLst>
              <a:ext uri="{FF2B5EF4-FFF2-40B4-BE49-F238E27FC236}">
                <a16:creationId xmlns:a16="http://schemas.microsoft.com/office/drawing/2014/main" id="{9F30BAE7-855E-1D4F-BBF1-07B763AC69C3}"/>
              </a:ext>
            </a:extLst>
          </p:cNvPr>
          <p:cNvSpPr>
            <a:spLocks noGrp="1"/>
          </p:cNvSpPr>
          <p:nvPr>
            <p:ph type="body" sz="half" idx="2" hasCustomPrompt="1"/>
          </p:nvPr>
        </p:nvSpPr>
        <p:spPr>
          <a:xfrm>
            <a:off x="632430" y="5512753"/>
            <a:ext cx="2592033" cy="1046310"/>
          </a:xfrm>
          <a:prstGeom prst="rect">
            <a:avLst/>
          </a:prstGeom>
        </p:spPr>
        <p:txBody>
          <a:bodyPr>
            <a:normAutofit/>
          </a:bodyPr>
          <a:lstStyle>
            <a:lvl1pPr marL="0" indent="0" algn="l">
              <a:lnSpc>
                <a:spcPct val="100000"/>
              </a:lnSpc>
              <a:spcBef>
                <a:spcPts val="1000"/>
              </a:spcBef>
              <a:buNone/>
              <a:defRPr sz="1600" b="0" i="0">
                <a:solidFill>
                  <a:schemeClr val="bg1"/>
                </a:solidFill>
                <a:latin typeface="Proxima Nova Light"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Author / Presenter Name Credentials</a:t>
            </a:r>
          </a:p>
        </p:txBody>
      </p:sp>
      <p:sp>
        <p:nvSpPr>
          <p:cNvPr id="8" name="Rectangle 7">
            <a:extLst>
              <a:ext uri="{FF2B5EF4-FFF2-40B4-BE49-F238E27FC236}">
                <a16:creationId xmlns:a16="http://schemas.microsoft.com/office/drawing/2014/main" id="{DB3ABC58-FC2B-8741-A5F4-F986683346AC}"/>
              </a:ext>
            </a:extLst>
          </p:cNvPr>
          <p:cNvSpPr/>
          <p:nvPr userDrawn="1"/>
        </p:nvSpPr>
        <p:spPr>
          <a:xfrm>
            <a:off x="1" y="2184249"/>
            <a:ext cx="12192000" cy="5700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4323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2E42C05-9D2B-6542-B366-8DA24F1DEBA0}"/>
              </a:ext>
            </a:extLst>
          </p:cNvPr>
          <p:cNvSpPr/>
          <p:nvPr userDrawn="1"/>
        </p:nvSpPr>
        <p:spPr>
          <a:xfrm>
            <a:off x="-1524" y="0"/>
            <a:ext cx="12193524" cy="3373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Placeholder 5">
            <a:extLst>
              <a:ext uri="{FF2B5EF4-FFF2-40B4-BE49-F238E27FC236}">
                <a16:creationId xmlns:a16="http://schemas.microsoft.com/office/drawing/2014/main" id="{555FACBF-3F7C-9F47-B5A8-DFAFF85A66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083" t="2087" r="8045"/>
          <a:stretch/>
        </p:blipFill>
        <p:spPr>
          <a:xfrm>
            <a:off x="8114096" y="-1"/>
            <a:ext cx="4077904" cy="3373657"/>
          </a:xfrm>
          <a:prstGeom prst="rect">
            <a:avLst/>
          </a:prstGeom>
        </p:spPr>
      </p:pic>
      <p:sp>
        <p:nvSpPr>
          <p:cNvPr id="17" name="Title 1">
            <a:extLst>
              <a:ext uri="{FF2B5EF4-FFF2-40B4-BE49-F238E27FC236}">
                <a16:creationId xmlns:a16="http://schemas.microsoft.com/office/drawing/2014/main" id="{EA6774B9-7EC6-864E-9952-54CD236A7C95}"/>
              </a:ext>
            </a:extLst>
          </p:cNvPr>
          <p:cNvSpPr>
            <a:spLocks noGrp="1"/>
          </p:cNvSpPr>
          <p:nvPr>
            <p:ph type="ctrTitle" hasCustomPrompt="1"/>
          </p:nvPr>
        </p:nvSpPr>
        <p:spPr>
          <a:xfrm>
            <a:off x="1396230" y="2130878"/>
            <a:ext cx="6506111" cy="949643"/>
          </a:xfrm>
          <a:prstGeom prst="rect">
            <a:avLst/>
          </a:prstGeom>
        </p:spPr>
        <p:txBody>
          <a:bodyPr anchor="b">
            <a:noAutofit/>
          </a:bodyPr>
          <a:lstStyle>
            <a:lvl1pPr algn="l">
              <a:defRPr sz="2800" b="0" i="0">
                <a:solidFill>
                  <a:schemeClr val="bg1"/>
                </a:solidFill>
                <a:latin typeface="Proxima Nova Light" panose="02000506030000020004" pitchFamily="2" charset="0"/>
              </a:defRPr>
            </a:lvl1pPr>
          </a:lstStyle>
          <a:p>
            <a:r>
              <a:rPr lang="en-US" dirty="0"/>
              <a:t>Section Title</a:t>
            </a:r>
            <a:br>
              <a:rPr lang="en-US" dirty="0"/>
            </a:br>
            <a:r>
              <a:rPr lang="en-US" dirty="0"/>
              <a:t>Divider Layout</a:t>
            </a:r>
          </a:p>
        </p:txBody>
      </p:sp>
      <p:sp>
        <p:nvSpPr>
          <p:cNvPr id="19" name="Text Placeholder 3">
            <a:extLst>
              <a:ext uri="{FF2B5EF4-FFF2-40B4-BE49-F238E27FC236}">
                <a16:creationId xmlns:a16="http://schemas.microsoft.com/office/drawing/2014/main" id="{8C663AEB-9E08-5746-8BDC-9D192E9D682B}"/>
              </a:ext>
            </a:extLst>
          </p:cNvPr>
          <p:cNvSpPr>
            <a:spLocks noGrp="1"/>
          </p:cNvSpPr>
          <p:nvPr>
            <p:ph type="body" sz="half" idx="2" hasCustomPrompt="1"/>
          </p:nvPr>
        </p:nvSpPr>
        <p:spPr>
          <a:xfrm>
            <a:off x="1396230" y="3657600"/>
            <a:ext cx="9144000" cy="2092568"/>
          </a:xfrm>
          <a:prstGeom prst="rect">
            <a:avLst/>
          </a:prstGeom>
        </p:spPr>
        <p:txBody>
          <a:bodyPr>
            <a:noAutofit/>
          </a:bodyPr>
          <a:lstStyle>
            <a:lvl1pPr marL="0" indent="0">
              <a:lnSpc>
                <a:spcPct val="100000"/>
              </a:lnSpc>
              <a:buNone/>
              <a:defRPr sz="2000" b="0" i="0">
                <a:solidFill>
                  <a:schemeClr val="accent6"/>
                </a:solidFill>
                <a:latin typeface="Proxima Nova Light"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Description of program might go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Tree>
    <p:extLst>
      <p:ext uri="{BB962C8B-B14F-4D97-AF65-F5344CB8AC3E}">
        <p14:creationId xmlns:p14="http://schemas.microsoft.com/office/powerpoint/2010/main" val="2260284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2E42C05-9D2B-6542-B366-8DA24F1DEBA0}"/>
              </a:ext>
            </a:extLst>
          </p:cNvPr>
          <p:cNvSpPr/>
          <p:nvPr userDrawn="1"/>
        </p:nvSpPr>
        <p:spPr>
          <a:xfrm>
            <a:off x="-1524" y="0"/>
            <a:ext cx="12193524" cy="3373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Placeholder 5">
            <a:extLst>
              <a:ext uri="{FF2B5EF4-FFF2-40B4-BE49-F238E27FC236}">
                <a16:creationId xmlns:a16="http://schemas.microsoft.com/office/drawing/2014/main" id="{4137650C-8EED-1444-8172-9297401220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860" r="3391"/>
          <a:stretch/>
        </p:blipFill>
        <p:spPr>
          <a:xfrm>
            <a:off x="8114096" y="1"/>
            <a:ext cx="4077904" cy="3373656"/>
          </a:xfrm>
          <a:prstGeom prst="rect">
            <a:avLst/>
          </a:prstGeom>
        </p:spPr>
      </p:pic>
      <p:sp>
        <p:nvSpPr>
          <p:cNvPr id="17" name="Title 1">
            <a:extLst>
              <a:ext uri="{FF2B5EF4-FFF2-40B4-BE49-F238E27FC236}">
                <a16:creationId xmlns:a16="http://schemas.microsoft.com/office/drawing/2014/main" id="{EA6774B9-7EC6-864E-9952-54CD236A7C95}"/>
              </a:ext>
            </a:extLst>
          </p:cNvPr>
          <p:cNvSpPr>
            <a:spLocks noGrp="1"/>
          </p:cNvSpPr>
          <p:nvPr>
            <p:ph type="ctrTitle" hasCustomPrompt="1"/>
          </p:nvPr>
        </p:nvSpPr>
        <p:spPr>
          <a:xfrm>
            <a:off x="1396230" y="2130878"/>
            <a:ext cx="6506111" cy="949643"/>
          </a:xfrm>
          <a:prstGeom prst="rect">
            <a:avLst/>
          </a:prstGeom>
        </p:spPr>
        <p:txBody>
          <a:bodyPr anchor="b">
            <a:noAutofit/>
          </a:bodyPr>
          <a:lstStyle>
            <a:lvl1pPr algn="l">
              <a:defRPr sz="2800" b="0" i="0">
                <a:solidFill>
                  <a:schemeClr val="bg1"/>
                </a:solidFill>
                <a:latin typeface="Proxima Nova Light" panose="02000506030000020004" pitchFamily="2" charset="0"/>
              </a:defRPr>
            </a:lvl1pPr>
          </a:lstStyle>
          <a:p>
            <a:r>
              <a:rPr lang="en-US" dirty="0"/>
              <a:t>Section Title</a:t>
            </a:r>
            <a:br>
              <a:rPr lang="en-US" dirty="0"/>
            </a:br>
            <a:r>
              <a:rPr lang="en-US" dirty="0"/>
              <a:t>Divider Layout</a:t>
            </a:r>
          </a:p>
        </p:txBody>
      </p:sp>
      <p:sp>
        <p:nvSpPr>
          <p:cNvPr id="19" name="Text Placeholder 3">
            <a:extLst>
              <a:ext uri="{FF2B5EF4-FFF2-40B4-BE49-F238E27FC236}">
                <a16:creationId xmlns:a16="http://schemas.microsoft.com/office/drawing/2014/main" id="{8C663AEB-9E08-5746-8BDC-9D192E9D682B}"/>
              </a:ext>
            </a:extLst>
          </p:cNvPr>
          <p:cNvSpPr>
            <a:spLocks noGrp="1"/>
          </p:cNvSpPr>
          <p:nvPr>
            <p:ph type="body" sz="half" idx="2" hasCustomPrompt="1"/>
          </p:nvPr>
        </p:nvSpPr>
        <p:spPr>
          <a:xfrm>
            <a:off x="1396230" y="3657600"/>
            <a:ext cx="9144000" cy="2092568"/>
          </a:xfrm>
          <a:prstGeom prst="rect">
            <a:avLst/>
          </a:prstGeom>
        </p:spPr>
        <p:txBody>
          <a:bodyPr>
            <a:noAutofit/>
          </a:bodyPr>
          <a:lstStyle>
            <a:lvl1pPr marL="0" indent="0">
              <a:lnSpc>
                <a:spcPct val="100000"/>
              </a:lnSpc>
              <a:buNone/>
              <a:defRPr sz="2000" b="0" i="0">
                <a:solidFill>
                  <a:schemeClr val="accent6"/>
                </a:solidFill>
                <a:latin typeface="Proxima Nova Light"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Description of program might go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Tree>
    <p:extLst>
      <p:ext uri="{BB962C8B-B14F-4D97-AF65-F5344CB8AC3E}">
        <p14:creationId xmlns:p14="http://schemas.microsoft.com/office/powerpoint/2010/main" val="3469748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3 - add pictur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2E42C05-9D2B-6542-B366-8DA24F1DEBA0}"/>
              </a:ext>
            </a:extLst>
          </p:cNvPr>
          <p:cNvSpPr/>
          <p:nvPr userDrawn="1"/>
        </p:nvSpPr>
        <p:spPr>
          <a:xfrm>
            <a:off x="-1524" y="1"/>
            <a:ext cx="12193524" cy="14161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EA6774B9-7EC6-864E-9952-54CD236A7C95}"/>
              </a:ext>
            </a:extLst>
          </p:cNvPr>
          <p:cNvSpPr>
            <a:spLocks noGrp="1"/>
          </p:cNvSpPr>
          <p:nvPr>
            <p:ph type="ctrTitle" hasCustomPrompt="1"/>
          </p:nvPr>
        </p:nvSpPr>
        <p:spPr>
          <a:xfrm>
            <a:off x="1396230" y="382999"/>
            <a:ext cx="6506111" cy="949643"/>
          </a:xfrm>
          <a:prstGeom prst="rect">
            <a:avLst/>
          </a:prstGeom>
        </p:spPr>
        <p:txBody>
          <a:bodyPr anchor="b">
            <a:noAutofit/>
          </a:bodyPr>
          <a:lstStyle>
            <a:lvl1pPr algn="l">
              <a:defRPr sz="2800" b="0" i="0">
                <a:solidFill>
                  <a:schemeClr val="bg1"/>
                </a:solidFill>
                <a:latin typeface="Proxima Nova Light" panose="02000506030000020004" pitchFamily="2" charset="0"/>
              </a:defRPr>
            </a:lvl1pPr>
          </a:lstStyle>
          <a:p>
            <a:r>
              <a:rPr lang="en-US" dirty="0"/>
              <a:t>Section Title</a:t>
            </a:r>
            <a:br>
              <a:rPr lang="en-US" dirty="0"/>
            </a:br>
            <a:r>
              <a:rPr lang="en-US" dirty="0"/>
              <a:t>Divider Layout</a:t>
            </a:r>
          </a:p>
        </p:txBody>
      </p:sp>
      <p:sp>
        <p:nvSpPr>
          <p:cNvPr id="19" name="Text Placeholder 3">
            <a:extLst>
              <a:ext uri="{FF2B5EF4-FFF2-40B4-BE49-F238E27FC236}">
                <a16:creationId xmlns:a16="http://schemas.microsoft.com/office/drawing/2014/main" id="{8C663AEB-9E08-5746-8BDC-9D192E9D682B}"/>
              </a:ext>
            </a:extLst>
          </p:cNvPr>
          <p:cNvSpPr>
            <a:spLocks noGrp="1"/>
          </p:cNvSpPr>
          <p:nvPr>
            <p:ph type="body" sz="half" idx="2" hasCustomPrompt="1"/>
          </p:nvPr>
        </p:nvSpPr>
        <p:spPr>
          <a:xfrm>
            <a:off x="1396230" y="1610315"/>
            <a:ext cx="9144000" cy="4139853"/>
          </a:xfrm>
          <a:prstGeom prst="rect">
            <a:avLst/>
          </a:prstGeom>
        </p:spPr>
        <p:txBody>
          <a:bodyPr>
            <a:noAutofit/>
          </a:bodyPr>
          <a:lstStyle>
            <a:lvl1pPr marL="0" indent="0">
              <a:lnSpc>
                <a:spcPct val="100000"/>
              </a:lnSpc>
              <a:buNone/>
              <a:defRPr sz="2000" b="0" i="0">
                <a:solidFill>
                  <a:schemeClr val="accent6"/>
                </a:solidFill>
                <a:latin typeface="Proxima Nova Light"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Description of program might go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Tree>
    <p:extLst>
      <p:ext uri="{BB962C8B-B14F-4D97-AF65-F5344CB8AC3E}">
        <p14:creationId xmlns:p14="http://schemas.microsoft.com/office/powerpoint/2010/main" val="1052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 add picture or insert">
    <p:spTree>
      <p:nvGrpSpPr>
        <p:cNvPr id="1" name=""/>
        <p:cNvGrpSpPr/>
        <p:nvPr/>
      </p:nvGrpSpPr>
      <p:grpSpPr>
        <a:xfrm>
          <a:off x="0" y="0"/>
          <a:ext cx="0" cy="0"/>
          <a:chOff x="0" y="0"/>
          <a:chExt cx="0" cy="0"/>
        </a:xfrm>
      </p:grpSpPr>
      <p:sp>
        <p:nvSpPr>
          <p:cNvPr id="22" name="Picture Placeholder 2">
            <a:extLst>
              <a:ext uri="{FF2B5EF4-FFF2-40B4-BE49-F238E27FC236}">
                <a16:creationId xmlns:a16="http://schemas.microsoft.com/office/drawing/2014/main" id="{F0771791-6B4A-454F-9372-296F62762D44}"/>
              </a:ext>
            </a:extLst>
          </p:cNvPr>
          <p:cNvSpPr>
            <a:spLocks noGrp="1"/>
          </p:cNvSpPr>
          <p:nvPr>
            <p:ph type="pic" idx="10"/>
          </p:nvPr>
        </p:nvSpPr>
        <p:spPr>
          <a:xfrm>
            <a:off x="7611206" y="1439681"/>
            <a:ext cx="3974124" cy="4375222"/>
          </a:xfrm>
          <a:prstGeom prst="rect">
            <a:avLst/>
          </a:prstGeo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0" name="Rectangle 19">
            <a:extLst>
              <a:ext uri="{FF2B5EF4-FFF2-40B4-BE49-F238E27FC236}">
                <a16:creationId xmlns:a16="http://schemas.microsoft.com/office/drawing/2014/main" id="{A2E42C05-9D2B-6542-B366-8DA24F1DEBA0}"/>
              </a:ext>
            </a:extLst>
          </p:cNvPr>
          <p:cNvSpPr/>
          <p:nvPr userDrawn="1"/>
        </p:nvSpPr>
        <p:spPr>
          <a:xfrm>
            <a:off x="-1524" y="1"/>
            <a:ext cx="12193524" cy="10902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EA6774B9-7EC6-864E-9952-54CD236A7C95}"/>
              </a:ext>
            </a:extLst>
          </p:cNvPr>
          <p:cNvSpPr>
            <a:spLocks noGrp="1"/>
          </p:cNvSpPr>
          <p:nvPr>
            <p:ph type="ctrTitle" hasCustomPrompt="1"/>
          </p:nvPr>
        </p:nvSpPr>
        <p:spPr>
          <a:xfrm>
            <a:off x="1396230" y="427982"/>
            <a:ext cx="9144000" cy="451249"/>
          </a:xfrm>
          <a:prstGeom prst="rect">
            <a:avLst/>
          </a:prstGeom>
        </p:spPr>
        <p:txBody>
          <a:bodyPr anchor="b">
            <a:noAutofit/>
          </a:bodyPr>
          <a:lstStyle>
            <a:lvl1pPr algn="l">
              <a:defRPr sz="2800" b="0" i="0">
                <a:solidFill>
                  <a:schemeClr val="bg1"/>
                </a:solidFill>
                <a:latin typeface="Proxima Nova Light" panose="02000506030000020004" pitchFamily="2" charset="0"/>
              </a:defRPr>
            </a:lvl1pPr>
          </a:lstStyle>
          <a:p>
            <a:r>
              <a:rPr lang="en-US" dirty="0"/>
              <a:t>Topic Title About This Length </a:t>
            </a:r>
          </a:p>
        </p:txBody>
      </p:sp>
      <p:sp>
        <p:nvSpPr>
          <p:cNvPr id="12" name="Text Placeholder 3">
            <a:extLst>
              <a:ext uri="{FF2B5EF4-FFF2-40B4-BE49-F238E27FC236}">
                <a16:creationId xmlns:a16="http://schemas.microsoft.com/office/drawing/2014/main" id="{35EF1015-71D5-E142-80AE-622693A1EE84}"/>
              </a:ext>
            </a:extLst>
          </p:cNvPr>
          <p:cNvSpPr>
            <a:spLocks noGrp="1"/>
          </p:cNvSpPr>
          <p:nvPr>
            <p:ph type="body" sz="half" idx="2" hasCustomPrompt="1"/>
          </p:nvPr>
        </p:nvSpPr>
        <p:spPr>
          <a:xfrm>
            <a:off x="1396230" y="1428814"/>
            <a:ext cx="5699162" cy="3811588"/>
          </a:xfrm>
          <a:prstGeom prst="rect">
            <a:avLst/>
          </a:prstGeom>
        </p:spPr>
        <p:txBody>
          <a:bodyPr>
            <a:normAutofit/>
          </a:bodyPr>
          <a:lstStyle>
            <a:lvl1pPr marL="0" indent="0">
              <a:lnSpc>
                <a:spcPct val="100000"/>
              </a:lnSpc>
              <a:buNone/>
              <a:defRPr sz="2000" b="0" i="0">
                <a:solidFill>
                  <a:schemeClr val="accent6"/>
                </a:solidFill>
                <a:latin typeface="Proxima Nova Light"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Description of program might go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consequat</a:t>
            </a:r>
            <a:r>
              <a:rPr lang="en-US" dirty="0"/>
              <a:t>.</a:t>
            </a:r>
          </a:p>
        </p:txBody>
      </p:sp>
    </p:spTree>
    <p:extLst>
      <p:ext uri="{BB962C8B-B14F-4D97-AF65-F5344CB8AC3E}">
        <p14:creationId xmlns:p14="http://schemas.microsoft.com/office/powerpoint/2010/main" val="1541845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2E42C05-9D2B-6542-B366-8DA24F1DEBA0}"/>
              </a:ext>
            </a:extLst>
          </p:cNvPr>
          <p:cNvSpPr/>
          <p:nvPr userDrawn="1"/>
        </p:nvSpPr>
        <p:spPr>
          <a:xfrm>
            <a:off x="-1524" y="1"/>
            <a:ext cx="12193524" cy="10902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EA6774B9-7EC6-864E-9952-54CD236A7C95}"/>
              </a:ext>
            </a:extLst>
          </p:cNvPr>
          <p:cNvSpPr>
            <a:spLocks noGrp="1"/>
          </p:cNvSpPr>
          <p:nvPr>
            <p:ph type="ctrTitle" hasCustomPrompt="1"/>
          </p:nvPr>
        </p:nvSpPr>
        <p:spPr>
          <a:xfrm>
            <a:off x="1396230" y="427982"/>
            <a:ext cx="9144000" cy="451249"/>
          </a:xfrm>
          <a:prstGeom prst="rect">
            <a:avLst/>
          </a:prstGeom>
        </p:spPr>
        <p:txBody>
          <a:bodyPr anchor="b">
            <a:noAutofit/>
          </a:bodyPr>
          <a:lstStyle>
            <a:lvl1pPr algn="l">
              <a:defRPr sz="2800" b="0" i="0">
                <a:solidFill>
                  <a:schemeClr val="bg1"/>
                </a:solidFill>
                <a:latin typeface="Proxima Nova Light" panose="02000506030000020004" pitchFamily="2" charset="0"/>
              </a:defRPr>
            </a:lvl1pPr>
          </a:lstStyle>
          <a:p>
            <a:r>
              <a:rPr lang="en-US" dirty="0"/>
              <a:t>Topic Title About This Length </a:t>
            </a:r>
          </a:p>
        </p:txBody>
      </p:sp>
      <p:sp>
        <p:nvSpPr>
          <p:cNvPr id="7" name="Content Placeholder 2">
            <a:extLst>
              <a:ext uri="{FF2B5EF4-FFF2-40B4-BE49-F238E27FC236}">
                <a16:creationId xmlns:a16="http://schemas.microsoft.com/office/drawing/2014/main" id="{C6266839-3768-1640-AAC7-EC1829D980FB}"/>
              </a:ext>
            </a:extLst>
          </p:cNvPr>
          <p:cNvSpPr>
            <a:spLocks noGrp="1"/>
          </p:cNvSpPr>
          <p:nvPr>
            <p:ph idx="1" hasCustomPrompt="1"/>
          </p:nvPr>
        </p:nvSpPr>
        <p:spPr>
          <a:xfrm>
            <a:off x="1396230" y="1428814"/>
            <a:ext cx="9972224" cy="4459479"/>
          </a:xfrm>
          <a:prstGeom prst="rect">
            <a:avLst/>
          </a:prstGeom>
        </p:spPr>
        <p:txBody>
          <a:bodyPr>
            <a:normAutofit/>
          </a:bodyPr>
          <a:lstStyle>
            <a:lvl1pPr marL="342900" indent="-342900">
              <a:buSzPct val="85000"/>
              <a:buFont typeface="Wingdings" panose="05000000000000000000" pitchFamily="2" charset="2"/>
              <a:buChar char="§"/>
              <a:defRPr sz="2000" b="0" i="0">
                <a:solidFill>
                  <a:schemeClr val="accent6"/>
                </a:solidFill>
                <a:latin typeface="Proxima Nova Light" panose="02000506030000020004" pitchFamily="2" charset="0"/>
              </a:defRPr>
            </a:lvl1pPr>
            <a:lvl2pPr marL="685800" marR="0" indent="-228600" algn="l" defTabSz="914400" rtl="0" eaLnBrk="1" fontAlgn="auto" latinLnBrk="0" hangingPunct="1">
              <a:lnSpc>
                <a:spcPct val="90000"/>
              </a:lnSpc>
              <a:spcBef>
                <a:spcPts val="500"/>
              </a:spcBef>
              <a:spcAft>
                <a:spcPts val="0"/>
              </a:spcAft>
              <a:buClrTx/>
              <a:buSzPct val="85000"/>
              <a:buFont typeface="Proxima Nova Light" panose="02000506030000020004" pitchFamily="2" charset="0"/>
              <a:buChar char="–"/>
              <a:tabLst/>
              <a:defRPr sz="2000" b="0" i="0">
                <a:solidFill>
                  <a:schemeClr val="accent6"/>
                </a:solidFill>
                <a:latin typeface="Proxima Nova Light" panose="02000506030000020004" pitchFamily="2" charset="0"/>
              </a:defRPr>
            </a:lvl2pPr>
            <a:lvl3pPr marL="914400" indent="0">
              <a:buNone/>
              <a:defRPr b="0" i="0">
                <a:solidFill>
                  <a:srgbClr val="150221"/>
                </a:solidFill>
                <a:latin typeface="Proxima Nova A Thin" panose="02000506030000020004" pitchFamily="2" charset="0"/>
              </a:defRPr>
            </a:lvl3pPr>
            <a:lvl4pPr>
              <a:defRPr b="0" i="0">
                <a:solidFill>
                  <a:srgbClr val="150221"/>
                </a:solidFill>
                <a:latin typeface="Gibson Light" panose="02000000000000000000" pitchFamily="2" charset="77"/>
              </a:defRPr>
            </a:lvl4pPr>
            <a:lvl5pPr>
              <a:defRPr b="0" i="0">
                <a:solidFill>
                  <a:srgbClr val="150221"/>
                </a:solidFill>
                <a:latin typeface="Gibson Light" panose="02000000000000000000" pitchFamily="2" charset="77"/>
              </a:defRPr>
            </a:lvl5pPr>
          </a:lstStyle>
          <a:p>
            <a:pPr lvl="0"/>
            <a:r>
              <a:rPr lang="en-US" dirty="0"/>
              <a:t>Introduction to  a series of bullets points to make important points about the program or to a series of bullets points to make important points about the program or whatever you feel is important to say here.</a:t>
            </a:r>
          </a:p>
          <a:p>
            <a:pPr lvl="1"/>
            <a:r>
              <a:rPr lang="en-US" dirty="0"/>
              <a:t>Text is here</a:t>
            </a:r>
            <a:br>
              <a:rPr lang="en-US" dirty="0"/>
            </a:br>
            <a:endParaRPr lang="en-US" dirty="0"/>
          </a:p>
          <a:p>
            <a:pPr lvl="0"/>
            <a:r>
              <a:rPr lang="en-US" dirty="0"/>
              <a:t>Introduction to  a series of bullets points to make important points about the program or to a series of bullets points to make important points about the program or whatever you feel is important to say here.</a:t>
            </a:r>
          </a:p>
          <a:p>
            <a:pPr lvl="1"/>
            <a:r>
              <a:rPr lang="en-US" dirty="0"/>
              <a:t>Text is here</a:t>
            </a:r>
            <a:br>
              <a:rPr lang="en-US" dirty="0"/>
            </a:br>
            <a:endParaRPr lang="en-US" dirty="0"/>
          </a:p>
          <a:p>
            <a:pPr lvl="0"/>
            <a:r>
              <a:rPr lang="en-US" dirty="0"/>
              <a:t>Introduction to  a series of bullets points to make important points about the program or to a series of bullets points to make important points about the program or whatever you feel is important to say here.</a:t>
            </a:r>
          </a:p>
        </p:txBody>
      </p:sp>
    </p:spTree>
    <p:extLst>
      <p:ext uri="{BB962C8B-B14F-4D97-AF65-F5344CB8AC3E}">
        <p14:creationId xmlns:p14="http://schemas.microsoft.com/office/powerpoint/2010/main" val="2904529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 add picture or insert">
    <p:spTree>
      <p:nvGrpSpPr>
        <p:cNvPr id="1" name=""/>
        <p:cNvGrpSpPr/>
        <p:nvPr/>
      </p:nvGrpSpPr>
      <p:grpSpPr>
        <a:xfrm>
          <a:off x="0" y="0"/>
          <a:ext cx="0" cy="0"/>
          <a:chOff x="0" y="0"/>
          <a:chExt cx="0" cy="0"/>
        </a:xfrm>
      </p:grpSpPr>
      <p:sp>
        <p:nvSpPr>
          <p:cNvPr id="26" name="Picture Placeholder 2">
            <a:extLst>
              <a:ext uri="{FF2B5EF4-FFF2-40B4-BE49-F238E27FC236}">
                <a16:creationId xmlns:a16="http://schemas.microsoft.com/office/drawing/2014/main" id="{B6310ABD-CBF5-8F4E-9E70-319A0E90437F}"/>
              </a:ext>
            </a:extLst>
          </p:cNvPr>
          <p:cNvSpPr>
            <a:spLocks noGrp="1"/>
          </p:cNvSpPr>
          <p:nvPr>
            <p:ph type="pic" idx="10"/>
          </p:nvPr>
        </p:nvSpPr>
        <p:spPr>
          <a:xfrm>
            <a:off x="7611206" y="1439681"/>
            <a:ext cx="3974124" cy="4375222"/>
          </a:xfrm>
          <a:prstGeom prst="rect">
            <a:avLst/>
          </a:prstGeo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Title 1">
            <a:extLst>
              <a:ext uri="{FF2B5EF4-FFF2-40B4-BE49-F238E27FC236}">
                <a16:creationId xmlns:a16="http://schemas.microsoft.com/office/drawing/2014/main" id="{EA6774B9-7EC6-864E-9952-54CD236A7C95}"/>
              </a:ext>
            </a:extLst>
          </p:cNvPr>
          <p:cNvSpPr>
            <a:spLocks noGrp="1"/>
          </p:cNvSpPr>
          <p:nvPr>
            <p:ph type="ctrTitle" hasCustomPrompt="1"/>
          </p:nvPr>
        </p:nvSpPr>
        <p:spPr>
          <a:xfrm>
            <a:off x="1396230" y="427982"/>
            <a:ext cx="9144000" cy="451249"/>
          </a:xfrm>
          <a:prstGeom prst="rect">
            <a:avLst/>
          </a:prstGeom>
        </p:spPr>
        <p:txBody>
          <a:bodyPr anchor="b">
            <a:noAutofit/>
          </a:bodyPr>
          <a:lstStyle>
            <a:lvl1pPr algn="l">
              <a:defRPr sz="2800" b="0" i="0">
                <a:solidFill>
                  <a:schemeClr val="accent6"/>
                </a:solidFill>
                <a:latin typeface="Proxima Nova Light" panose="02000506030000020004" pitchFamily="2" charset="0"/>
              </a:defRPr>
            </a:lvl1pPr>
          </a:lstStyle>
          <a:p>
            <a:r>
              <a:rPr lang="en-US" dirty="0"/>
              <a:t>Page Title Topic Continued</a:t>
            </a:r>
          </a:p>
        </p:txBody>
      </p:sp>
      <p:sp>
        <p:nvSpPr>
          <p:cNvPr id="15" name="Text Placeholder 3">
            <a:extLst>
              <a:ext uri="{FF2B5EF4-FFF2-40B4-BE49-F238E27FC236}">
                <a16:creationId xmlns:a16="http://schemas.microsoft.com/office/drawing/2014/main" id="{AF7E0925-4366-4240-A1BE-1952A2440266}"/>
              </a:ext>
            </a:extLst>
          </p:cNvPr>
          <p:cNvSpPr>
            <a:spLocks noGrp="1"/>
          </p:cNvSpPr>
          <p:nvPr>
            <p:ph type="body" sz="half" idx="2" hasCustomPrompt="1"/>
          </p:nvPr>
        </p:nvSpPr>
        <p:spPr>
          <a:xfrm>
            <a:off x="1396230" y="1428813"/>
            <a:ext cx="5699162" cy="4321355"/>
          </a:xfrm>
          <a:prstGeom prst="rect">
            <a:avLst/>
          </a:prstGeom>
        </p:spPr>
        <p:txBody>
          <a:bodyPr>
            <a:noAutofit/>
          </a:bodyPr>
          <a:lstStyle>
            <a:lvl1pPr marL="0" indent="0">
              <a:lnSpc>
                <a:spcPct val="100000"/>
              </a:lnSpc>
              <a:buNone/>
              <a:defRPr sz="2000" b="0" i="0">
                <a:solidFill>
                  <a:schemeClr val="accent6"/>
                </a:solidFill>
                <a:latin typeface="Proxima Nova Light"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Description of program might go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a:p>
            <a:endParaRPr lang="en-US" dirty="0"/>
          </a:p>
          <a:p>
            <a:r>
              <a:rPr lang="en-US" dirty="0"/>
              <a:t>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Tree>
    <p:extLst>
      <p:ext uri="{BB962C8B-B14F-4D97-AF65-F5344CB8AC3E}">
        <p14:creationId xmlns:p14="http://schemas.microsoft.com/office/powerpoint/2010/main" val="409620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Typical">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A6774B9-7EC6-864E-9952-54CD236A7C95}"/>
              </a:ext>
            </a:extLst>
          </p:cNvPr>
          <p:cNvSpPr>
            <a:spLocks noGrp="1"/>
          </p:cNvSpPr>
          <p:nvPr>
            <p:ph type="ctrTitle" hasCustomPrompt="1"/>
          </p:nvPr>
        </p:nvSpPr>
        <p:spPr>
          <a:xfrm>
            <a:off x="1396230" y="427982"/>
            <a:ext cx="9144000" cy="451249"/>
          </a:xfrm>
          <a:prstGeom prst="rect">
            <a:avLst/>
          </a:prstGeom>
        </p:spPr>
        <p:txBody>
          <a:bodyPr anchor="b">
            <a:noAutofit/>
          </a:bodyPr>
          <a:lstStyle>
            <a:lvl1pPr algn="l">
              <a:defRPr sz="2800" b="0" i="0">
                <a:solidFill>
                  <a:schemeClr val="accent6"/>
                </a:solidFill>
                <a:latin typeface="Proxima Nova Light" panose="02000506030000020004" pitchFamily="2" charset="0"/>
              </a:defRPr>
            </a:lvl1pPr>
          </a:lstStyle>
          <a:p>
            <a:r>
              <a:rPr lang="en-US" dirty="0"/>
              <a:t>Page Title Topic Continued</a:t>
            </a:r>
          </a:p>
        </p:txBody>
      </p:sp>
      <p:cxnSp>
        <p:nvCxnSpPr>
          <p:cNvPr id="16" name="Straight Connector 15">
            <a:extLst>
              <a:ext uri="{FF2B5EF4-FFF2-40B4-BE49-F238E27FC236}">
                <a16:creationId xmlns:a16="http://schemas.microsoft.com/office/drawing/2014/main" id="{C6F7DB34-BFA4-EA47-9F18-3B2D3C2EFA01}"/>
              </a:ext>
            </a:extLst>
          </p:cNvPr>
          <p:cNvCxnSpPr/>
          <p:nvPr userDrawn="1"/>
        </p:nvCxnSpPr>
        <p:spPr>
          <a:xfrm flipV="1">
            <a:off x="1205464" y="243191"/>
            <a:ext cx="0" cy="2412460"/>
          </a:xfrm>
          <a:prstGeom prst="line">
            <a:avLst/>
          </a:prstGeom>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BCF60ACC-01D8-D74A-A59F-79FE2FA96177}"/>
              </a:ext>
            </a:extLst>
          </p:cNvPr>
          <p:cNvSpPr>
            <a:spLocks noGrp="1"/>
          </p:cNvSpPr>
          <p:nvPr>
            <p:ph idx="1" hasCustomPrompt="1"/>
          </p:nvPr>
        </p:nvSpPr>
        <p:spPr>
          <a:xfrm>
            <a:off x="1396230" y="1428814"/>
            <a:ext cx="9972224" cy="4459479"/>
          </a:xfrm>
          <a:prstGeom prst="rect">
            <a:avLst/>
          </a:prstGeom>
        </p:spPr>
        <p:txBody>
          <a:bodyPr>
            <a:normAutofit/>
          </a:bodyPr>
          <a:lstStyle>
            <a:lvl1pPr marL="342900" indent="-342900">
              <a:buSzPct val="85000"/>
              <a:buFont typeface="Wingdings" panose="05000000000000000000" pitchFamily="2" charset="2"/>
              <a:buChar char="§"/>
              <a:defRPr sz="2000" b="0" i="0">
                <a:solidFill>
                  <a:schemeClr val="accent6"/>
                </a:solidFill>
                <a:latin typeface="Proxima Nova Light" panose="02000506030000020004" pitchFamily="2" charset="0"/>
              </a:defRPr>
            </a:lvl1pPr>
            <a:lvl2pPr marL="685800" marR="0" indent="-228600" algn="l" defTabSz="914400" rtl="0" eaLnBrk="1" fontAlgn="auto" latinLnBrk="0" hangingPunct="1">
              <a:lnSpc>
                <a:spcPct val="90000"/>
              </a:lnSpc>
              <a:spcBef>
                <a:spcPts val="500"/>
              </a:spcBef>
              <a:spcAft>
                <a:spcPts val="0"/>
              </a:spcAft>
              <a:buClrTx/>
              <a:buSzPct val="85000"/>
              <a:buFont typeface="Proxima Nova Light" panose="02000506030000020004" pitchFamily="2" charset="0"/>
              <a:buChar char="–"/>
              <a:tabLst/>
              <a:defRPr sz="2000" b="0" i="0">
                <a:solidFill>
                  <a:schemeClr val="accent6"/>
                </a:solidFill>
                <a:latin typeface="Proxima Nova Light" panose="02000506030000020004" pitchFamily="2" charset="0"/>
              </a:defRPr>
            </a:lvl2pPr>
            <a:lvl3pPr marL="914400" indent="0">
              <a:buNone/>
              <a:defRPr b="0" i="0">
                <a:solidFill>
                  <a:srgbClr val="150221"/>
                </a:solidFill>
                <a:latin typeface="Proxima Nova A Thin" panose="02000506030000020004" pitchFamily="2" charset="0"/>
              </a:defRPr>
            </a:lvl3pPr>
            <a:lvl4pPr>
              <a:defRPr b="0" i="0">
                <a:solidFill>
                  <a:srgbClr val="150221"/>
                </a:solidFill>
                <a:latin typeface="Gibson Light" panose="02000000000000000000" pitchFamily="2" charset="77"/>
              </a:defRPr>
            </a:lvl4pPr>
            <a:lvl5pPr>
              <a:defRPr b="0" i="0">
                <a:solidFill>
                  <a:srgbClr val="150221"/>
                </a:solidFill>
                <a:latin typeface="Gibson Light" panose="02000000000000000000" pitchFamily="2" charset="77"/>
              </a:defRPr>
            </a:lvl5pPr>
          </a:lstStyle>
          <a:p>
            <a:pPr lvl="0"/>
            <a:r>
              <a:rPr lang="en-US" dirty="0"/>
              <a:t>Introduction to  a series of bullets points to make important points about the program or to a series of bullets points to make important points about the program or whatever you feel is important to say here.</a:t>
            </a:r>
          </a:p>
          <a:p>
            <a:pPr lvl="1"/>
            <a:r>
              <a:rPr lang="en-US" dirty="0"/>
              <a:t>Text is here</a:t>
            </a:r>
            <a:br>
              <a:rPr lang="en-US" dirty="0"/>
            </a:br>
            <a:endParaRPr lang="en-US" dirty="0"/>
          </a:p>
          <a:p>
            <a:pPr lvl="0"/>
            <a:r>
              <a:rPr lang="en-US" dirty="0"/>
              <a:t>Introduction to  a series of bullets points to make important points about the program or to a series of bullets points to make important points about the program or whatever you feel is important to say here.</a:t>
            </a:r>
          </a:p>
          <a:p>
            <a:pPr lvl="1"/>
            <a:r>
              <a:rPr lang="en-US" dirty="0"/>
              <a:t>Text is here</a:t>
            </a:r>
            <a:br>
              <a:rPr lang="en-US" dirty="0"/>
            </a:br>
            <a:endParaRPr lang="en-US" dirty="0"/>
          </a:p>
          <a:p>
            <a:pPr lvl="0"/>
            <a:r>
              <a:rPr lang="en-US" dirty="0"/>
              <a:t>Introduction to  a series of bullets points to make important points about the program or to a series of bullets points to make important points about the program or whatever you feel is important to say here.</a:t>
            </a:r>
          </a:p>
        </p:txBody>
      </p:sp>
    </p:spTree>
    <p:extLst>
      <p:ext uri="{BB962C8B-B14F-4D97-AF65-F5344CB8AC3E}">
        <p14:creationId xmlns:p14="http://schemas.microsoft.com/office/powerpoint/2010/main" val="4204882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3D71AC4-7692-F44D-B38E-BF4438F63321}"/>
              </a:ext>
            </a:extLst>
          </p:cNvPr>
          <p:cNvCxnSpPr>
            <a:cxnSpLocks/>
          </p:cNvCxnSpPr>
          <p:nvPr userDrawn="1"/>
        </p:nvCxnSpPr>
        <p:spPr>
          <a:xfrm flipH="1">
            <a:off x="314425" y="6287959"/>
            <a:ext cx="11563150" cy="11854"/>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8163368-4F39-A442-989D-23A595482DC5}"/>
              </a:ext>
            </a:extLst>
          </p:cNvPr>
          <p:cNvPicPr>
            <a:picLocks noChangeAspect="1"/>
          </p:cNvPicPr>
          <p:nvPr userDrawn="1"/>
        </p:nvPicPr>
        <p:blipFill>
          <a:blip r:embed="rId14"/>
          <a:stretch>
            <a:fillRect/>
          </a:stretch>
        </p:blipFill>
        <p:spPr>
          <a:xfrm>
            <a:off x="199076" y="6368026"/>
            <a:ext cx="1791565" cy="426724"/>
          </a:xfrm>
          <a:prstGeom prst="rect">
            <a:avLst/>
          </a:prstGeom>
        </p:spPr>
      </p:pic>
    </p:spTree>
    <p:extLst>
      <p:ext uri="{BB962C8B-B14F-4D97-AF65-F5344CB8AC3E}">
        <p14:creationId xmlns:p14="http://schemas.microsoft.com/office/powerpoint/2010/main" val="3901174473"/>
      </p:ext>
    </p:extLst>
  </p:cSld>
  <p:clrMap bg1="lt1" tx1="dk1" bg2="lt2" tx2="dk2" accent1="accent1" accent2="accent2" accent3="accent3" accent4="accent4" accent5="accent5" accent6="accent6" hlink="hlink" folHlink="folHlink"/>
  <p:sldLayoutIdLst>
    <p:sldLayoutId id="2147483670" r:id="rId1"/>
    <p:sldLayoutId id="2147483676" r:id="rId2"/>
    <p:sldLayoutId id="2147483649" r:id="rId3"/>
    <p:sldLayoutId id="2147483677" r:id="rId4"/>
    <p:sldLayoutId id="2147483678" r:id="rId5"/>
    <p:sldLayoutId id="2147483671" r:id="rId6"/>
    <p:sldLayoutId id="2147483674" r:id="rId7"/>
    <p:sldLayoutId id="2147483672" r:id="rId8"/>
    <p:sldLayoutId id="2147483673"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gif"/><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hyperlink" Target="https://gmd.copernicus.org/articles/17/381/2024/"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hyperlink" Target="mailto:rjschmidt@ucdavis.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3E0878-18A7-1E5D-B9BA-B219B8D36D6F}"/>
              </a:ext>
            </a:extLst>
          </p:cNvPr>
          <p:cNvSpPr>
            <a:spLocks noGrp="1"/>
          </p:cNvSpPr>
          <p:nvPr>
            <p:ph type="body" sz="half" idx="2"/>
          </p:nvPr>
        </p:nvSpPr>
        <p:spPr>
          <a:xfrm>
            <a:off x="346245" y="4937760"/>
            <a:ext cx="2895303" cy="1652611"/>
          </a:xfrm>
        </p:spPr>
        <p:txBody>
          <a:bodyPr>
            <a:normAutofit lnSpcReduction="10000"/>
          </a:bodyPr>
          <a:lstStyle/>
          <a:p>
            <a:r>
              <a:rPr lang="en-US" sz="1700" b="1" dirty="0"/>
              <a:t>Rebecca J. Schmidt, PhD</a:t>
            </a:r>
          </a:p>
          <a:p>
            <a:r>
              <a:rPr lang="en-US" dirty="0"/>
              <a:t>Professor, Department of </a:t>
            </a:r>
            <a:br>
              <a:rPr lang="en-US" dirty="0"/>
            </a:br>
            <a:r>
              <a:rPr lang="en-US" dirty="0"/>
              <a:t>Public Health Sciences</a:t>
            </a:r>
          </a:p>
          <a:p>
            <a:r>
              <a:rPr lang="en-US" dirty="0"/>
              <a:t>MIND Institute</a:t>
            </a:r>
          </a:p>
          <a:p>
            <a:r>
              <a:rPr lang="en-US" dirty="0"/>
              <a:t>University of California Davis</a:t>
            </a:r>
          </a:p>
        </p:txBody>
      </p:sp>
      <p:sp>
        <p:nvSpPr>
          <p:cNvPr id="4" name="TextBox 3">
            <a:extLst>
              <a:ext uri="{FF2B5EF4-FFF2-40B4-BE49-F238E27FC236}">
                <a16:creationId xmlns:a16="http://schemas.microsoft.com/office/drawing/2014/main" id="{4CAE1209-D93F-D590-1EB5-34B2F70EB3C4}"/>
              </a:ext>
            </a:extLst>
          </p:cNvPr>
          <p:cNvSpPr txBox="1"/>
          <p:nvPr/>
        </p:nvSpPr>
        <p:spPr>
          <a:xfrm>
            <a:off x="5732891" y="231281"/>
            <a:ext cx="5788550" cy="1815882"/>
          </a:xfrm>
          <a:prstGeom prst="rect">
            <a:avLst/>
          </a:prstGeom>
          <a:noFill/>
        </p:spPr>
        <p:txBody>
          <a:bodyPr wrap="square" rtlCol="0">
            <a:spAutoFit/>
          </a:bodyPr>
          <a:lstStyle/>
          <a:p>
            <a:r>
              <a:rPr lang="en-US" sz="2800" dirty="0">
                <a:solidFill>
                  <a:schemeClr val="tx2"/>
                </a:solidFill>
                <a:latin typeface="Albany AMT" panose="020B0604020202020204" pitchFamily="34" charset="0"/>
                <a:cs typeface="Albany AMT" panose="020B0604020202020204" pitchFamily="34" charset="0"/>
              </a:rPr>
              <a:t>Prenatal Wildfire Smoke Exposure &amp; Child Development Beyond Birth: Associations with Autism and Behavioral Problems in Childhood</a:t>
            </a:r>
          </a:p>
        </p:txBody>
      </p:sp>
      <p:pic>
        <p:nvPicPr>
          <p:cNvPr id="6" name="Picture 2" descr="Columns of smoke rise from the Atlas Fire as it burns in the hills East of Napa, Calif., on Monday, October, 9, 2017. Photo: Michael Short / Special To The Chronicle 2017">
            <a:extLst>
              <a:ext uri="{FF2B5EF4-FFF2-40B4-BE49-F238E27FC236}">
                <a16:creationId xmlns:a16="http://schemas.microsoft.com/office/drawing/2014/main" id="{31C0B900-237E-B661-6926-A1F7E6DFABB9}"/>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15730"/>
          <a:stretch/>
        </p:blipFill>
        <p:spPr bwMode="auto">
          <a:xfrm>
            <a:off x="3973003" y="2754043"/>
            <a:ext cx="7315200" cy="41148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A8F43B6-560D-739D-C441-D0DC20BBF0E3}"/>
              </a:ext>
            </a:extLst>
          </p:cNvPr>
          <p:cNvSpPr txBox="1"/>
          <p:nvPr/>
        </p:nvSpPr>
        <p:spPr>
          <a:xfrm>
            <a:off x="3519053" y="299230"/>
            <a:ext cx="2127367" cy="1569660"/>
          </a:xfrm>
          <a:prstGeom prst="rect">
            <a:avLst/>
          </a:prstGeom>
          <a:noFill/>
        </p:spPr>
        <p:txBody>
          <a:bodyPr wrap="square" rtlCol="0">
            <a:sp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Public Health Sciences</a:t>
            </a:r>
          </a:p>
        </p:txBody>
      </p:sp>
      <p:pic>
        <p:nvPicPr>
          <p:cNvPr id="3" name="Picture 2">
            <a:extLst>
              <a:ext uri="{FF2B5EF4-FFF2-40B4-BE49-F238E27FC236}">
                <a16:creationId xmlns:a16="http://schemas.microsoft.com/office/drawing/2014/main" id="{38E749F2-D8FF-1306-15ED-3AB204F01326}"/>
              </a:ext>
            </a:extLst>
          </p:cNvPr>
          <p:cNvPicPr>
            <a:picLocks noChangeAspect="1"/>
          </p:cNvPicPr>
          <p:nvPr/>
        </p:nvPicPr>
        <p:blipFill>
          <a:blip r:embed="rId4"/>
          <a:stretch>
            <a:fillRect/>
          </a:stretch>
        </p:blipFill>
        <p:spPr>
          <a:xfrm>
            <a:off x="408941" y="3178457"/>
            <a:ext cx="3110112" cy="740784"/>
          </a:xfrm>
          <a:prstGeom prst="rect">
            <a:avLst/>
          </a:prstGeom>
        </p:spPr>
      </p:pic>
    </p:spTree>
    <p:extLst>
      <p:ext uri="{BB962C8B-B14F-4D97-AF65-F5344CB8AC3E}">
        <p14:creationId xmlns:p14="http://schemas.microsoft.com/office/powerpoint/2010/main" val="4124705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8EC0-3730-57F4-54A7-FAA594C8A542}"/>
              </a:ext>
            </a:extLst>
          </p:cNvPr>
          <p:cNvSpPr>
            <a:spLocks noGrp="1"/>
          </p:cNvSpPr>
          <p:nvPr>
            <p:ph type="ctrTitle"/>
          </p:nvPr>
        </p:nvSpPr>
        <p:spPr>
          <a:xfrm>
            <a:off x="741406" y="427981"/>
            <a:ext cx="3981066" cy="868383"/>
          </a:xfrm>
        </p:spPr>
        <p:txBody>
          <a:bodyPr/>
          <a:lstStyle/>
          <a:p>
            <a:r>
              <a:rPr lang="en-US" sz="3600" dirty="0">
                <a:solidFill>
                  <a:schemeClr val="tx1"/>
                </a:solidFill>
              </a:rPr>
              <a:t>B-SAFE Study Recruitment Area</a:t>
            </a:r>
          </a:p>
        </p:txBody>
      </p:sp>
      <p:pic>
        <p:nvPicPr>
          <p:cNvPr id="5" name="Content Placeholder 3">
            <a:extLst>
              <a:ext uri="{FF2B5EF4-FFF2-40B4-BE49-F238E27FC236}">
                <a16:creationId xmlns:a16="http://schemas.microsoft.com/office/drawing/2014/main" id="{BAC3C714-E2FF-B946-7259-2C68AFD3D602}"/>
              </a:ext>
            </a:extLst>
          </p:cNvPr>
          <p:cNvPicPr>
            <a:picLocks noGrp="1" noChangeAspect="1"/>
          </p:cNvPicPr>
          <p:nvPr>
            <p:ph idx="1"/>
          </p:nvPr>
        </p:nvPicPr>
        <p:blipFill>
          <a:blip r:embed="rId3"/>
          <a:stretch>
            <a:fillRect/>
          </a:stretch>
        </p:blipFill>
        <p:spPr>
          <a:xfrm>
            <a:off x="4815840" y="0"/>
            <a:ext cx="7376160" cy="6858000"/>
          </a:xfrm>
          <a:prstGeom prst="rect">
            <a:avLst/>
          </a:prstGeom>
        </p:spPr>
      </p:pic>
      <p:pic>
        <p:nvPicPr>
          <p:cNvPr id="3" name="Picture 2" descr="A map of the state of california&#10;&#10;Description automatically generated">
            <a:extLst>
              <a:ext uri="{FF2B5EF4-FFF2-40B4-BE49-F238E27FC236}">
                <a16:creationId xmlns:a16="http://schemas.microsoft.com/office/drawing/2014/main" id="{6955787C-F8B7-61B6-3D5B-52FC310254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21" t="4875" r="3877" b="3829"/>
          <a:stretch/>
        </p:blipFill>
        <p:spPr bwMode="auto">
          <a:xfrm>
            <a:off x="760707" y="1655805"/>
            <a:ext cx="3724798" cy="4425161"/>
          </a:xfrm>
          <a:prstGeom prst="rect">
            <a:avLst/>
          </a:prstGeom>
          <a:solidFill>
            <a:srgbClr val="FFFFFF"/>
          </a:solidFill>
          <a:ln>
            <a:noFill/>
          </a:ln>
          <a:extLst>
            <a:ext uri="{53640926-AAD7-44D8-BBD7-CCE9431645EC}">
              <a14:shadowObscured xmlns:a14="http://schemas.microsoft.com/office/drawing/2010/main"/>
            </a:ext>
          </a:extLst>
        </p:spPr>
      </p:pic>
      <p:pic>
        <p:nvPicPr>
          <p:cNvPr id="4" name="Picture 3" descr="A map of the state of california&#10;&#10;Description automatically generated">
            <a:extLst>
              <a:ext uri="{FF2B5EF4-FFF2-40B4-BE49-F238E27FC236}">
                <a16:creationId xmlns:a16="http://schemas.microsoft.com/office/drawing/2014/main" id="{C5670EDB-916E-231F-0AA1-A4A12C6BFAF1}"/>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t="12365" r="17181" b="25918"/>
          <a:stretch/>
        </p:blipFill>
        <p:spPr bwMode="auto">
          <a:xfrm>
            <a:off x="4840555" y="593126"/>
            <a:ext cx="4457850" cy="4297632"/>
          </a:xfrm>
          <a:prstGeom prst="rect">
            <a:avLst/>
          </a:prstGeom>
          <a:noFill/>
          <a:ln>
            <a:noFill/>
          </a:ln>
          <a:extLst>
            <a:ext uri="{53640926-AAD7-44D8-BBD7-CCE9431645EC}">
              <a14:shadowObscured xmlns:a14="http://schemas.microsoft.com/office/drawing/2010/main"/>
            </a:ext>
          </a:extLst>
        </p:spPr>
      </p:pic>
      <p:pic>
        <p:nvPicPr>
          <p:cNvPr id="6" name="Picture 5" descr="A map of the united states&#10;&#10;Description automatically generated">
            <a:extLst>
              <a:ext uri="{FF2B5EF4-FFF2-40B4-BE49-F238E27FC236}">
                <a16:creationId xmlns:a16="http://schemas.microsoft.com/office/drawing/2014/main" id="{AF71A4C5-DCDF-3A04-7364-322613DBAD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833" r="72286" b="31985"/>
          <a:stretch/>
        </p:blipFill>
        <p:spPr bwMode="auto">
          <a:xfrm>
            <a:off x="8360260" y="3085721"/>
            <a:ext cx="3856455" cy="3814910"/>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8DC001AF-C109-8904-3CF4-01B1D1B03063}"/>
              </a:ext>
            </a:extLst>
          </p:cNvPr>
          <p:cNvSpPr txBox="1"/>
          <p:nvPr/>
        </p:nvSpPr>
        <p:spPr>
          <a:xfrm>
            <a:off x="244047" y="5798133"/>
            <a:ext cx="2659792"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Locations of burned areas</a:t>
            </a:r>
            <a:endParaRPr lang="en-US" dirty="0"/>
          </a:p>
        </p:txBody>
      </p:sp>
      <p:sp>
        <p:nvSpPr>
          <p:cNvPr id="9" name="TextBox 8">
            <a:extLst>
              <a:ext uri="{FF2B5EF4-FFF2-40B4-BE49-F238E27FC236}">
                <a16:creationId xmlns:a16="http://schemas.microsoft.com/office/drawing/2014/main" id="{79E50474-A2F8-1A6D-8EE5-BF5677E8C3D1}"/>
              </a:ext>
            </a:extLst>
          </p:cNvPr>
          <p:cNvSpPr txBox="1"/>
          <p:nvPr/>
        </p:nvSpPr>
        <p:spPr>
          <a:xfrm>
            <a:off x="4943731" y="4418294"/>
            <a:ext cx="2841025" cy="369332"/>
          </a:xfrm>
          <a:prstGeom prst="rect">
            <a:avLst/>
          </a:prstGeom>
          <a:solidFill>
            <a:schemeClr val="bg1"/>
          </a:solid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Home Locations at Fire Start</a:t>
            </a:r>
            <a:endParaRPr lang="en-US" dirty="0"/>
          </a:p>
        </p:txBody>
      </p:sp>
      <p:sp>
        <p:nvSpPr>
          <p:cNvPr id="10" name="TextBox 9">
            <a:extLst>
              <a:ext uri="{FF2B5EF4-FFF2-40B4-BE49-F238E27FC236}">
                <a16:creationId xmlns:a16="http://schemas.microsoft.com/office/drawing/2014/main" id="{F2B8FF05-82F8-3C37-10A4-8053D02356C5}"/>
              </a:ext>
            </a:extLst>
          </p:cNvPr>
          <p:cNvSpPr txBox="1"/>
          <p:nvPr/>
        </p:nvSpPr>
        <p:spPr>
          <a:xfrm>
            <a:off x="8503537" y="6273224"/>
            <a:ext cx="1554416" cy="646331"/>
          </a:xfrm>
          <a:prstGeom prst="rect">
            <a:avLst/>
          </a:prstGeom>
          <a:solidFill>
            <a:schemeClr val="bg1"/>
          </a:solid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Relocations</a:t>
            </a:r>
            <a:r>
              <a:rPr lang="en-US" dirty="0">
                <a:latin typeface="Calibri" panose="020F0502020204030204" pitchFamily="34" charset="0"/>
                <a:ea typeface="Calibri" panose="020F0502020204030204" pitchFamily="34" charset="0"/>
                <a:cs typeface="Times New Roman" panose="02020603050405020304" pitchFamily="18" charset="0"/>
              </a:rPr>
              <a:t> ≤1Yr after </a:t>
            </a:r>
            <a:r>
              <a:rPr lang="en-US" sz="1800" dirty="0">
                <a:effectLst/>
                <a:latin typeface="Calibri" panose="020F0502020204030204" pitchFamily="34" charset="0"/>
                <a:ea typeface="Calibri" panose="020F0502020204030204" pitchFamily="34" charset="0"/>
                <a:cs typeface="Times New Roman" panose="02020603050405020304" pitchFamily="18" charset="0"/>
              </a:rPr>
              <a:t>Fire</a:t>
            </a:r>
            <a:endParaRPr lang="en-US" dirty="0"/>
          </a:p>
        </p:txBody>
      </p:sp>
      <p:pic>
        <p:nvPicPr>
          <p:cNvPr id="11" name="Picture 10" descr="A map of the united states&#10;&#10;Description automatically generated">
            <a:extLst>
              <a:ext uri="{FF2B5EF4-FFF2-40B4-BE49-F238E27FC236}">
                <a16:creationId xmlns:a16="http://schemas.microsoft.com/office/drawing/2014/main" id="{CA9FAA6A-A7B5-5DA7-042C-6001BAE02B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67" t="63521" r="89238" b="12155"/>
          <a:stretch/>
        </p:blipFill>
        <p:spPr bwMode="auto">
          <a:xfrm>
            <a:off x="11284873" y="3085721"/>
            <a:ext cx="931842" cy="1701905"/>
          </a:xfrm>
          <a:prstGeom prst="rect">
            <a:avLst/>
          </a:prstGeom>
          <a:noFill/>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4B45C1BF-E6DA-7E56-7D31-0F01FA1DC13E}"/>
              </a:ext>
            </a:extLst>
          </p:cNvPr>
          <p:cNvSpPr txBox="1"/>
          <p:nvPr/>
        </p:nvSpPr>
        <p:spPr>
          <a:xfrm>
            <a:off x="9401581" y="3945534"/>
            <a:ext cx="1939586" cy="523220"/>
          </a:xfrm>
          <a:prstGeom prst="rect">
            <a:avLst/>
          </a:prstGeom>
          <a:noFill/>
        </p:spPr>
        <p:txBody>
          <a:bodyPr wrap="square">
            <a:spAutoFit/>
          </a:bodyPr>
          <a:lstStyle/>
          <a:p>
            <a:r>
              <a:rPr lang="en-US" sz="1400" dirty="0">
                <a:effectLst/>
                <a:latin typeface="Arial" panose="020B0604020202020204" pitchFamily="34" charset="0"/>
                <a:ea typeface="Calibri" panose="020F0502020204030204" pitchFamily="34" charset="0"/>
              </a:rPr>
              <a:t>Map excludes 6 in TX, LA, IL, ML, Canada</a:t>
            </a:r>
            <a:endParaRPr lang="en-US" sz="1400" dirty="0"/>
          </a:p>
        </p:txBody>
      </p:sp>
    </p:spTree>
    <p:extLst>
      <p:ext uri="{BB962C8B-B14F-4D97-AF65-F5344CB8AC3E}">
        <p14:creationId xmlns:p14="http://schemas.microsoft.com/office/powerpoint/2010/main" val="261660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F12B-4546-2A3E-A5FE-007E281EB764}"/>
              </a:ext>
            </a:extLst>
          </p:cNvPr>
          <p:cNvSpPr>
            <a:spLocks noGrp="1"/>
          </p:cNvSpPr>
          <p:nvPr>
            <p:ph type="ctrTitle"/>
          </p:nvPr>
        </p:nvSpPr>
        <p:spPr>
          <a:xfrm>
            <a:off x="1319016" y="232196"/>
            <a:ext cx="10126652" cy="749633"/>
          </a:xfrm>
        </p:spPr>
        <p:txBody>
          <a:bodyPr/>
          <a:lstStyle/>
          <a:p>
            <a:r>
              <a:rPr lang="en-US" dirty="0"/>
              <a:t>Wildfire-Specific and Background Air Pollution Modeling</a:t>
            </a:r>
            <a:br>
              <a:rPr lang="en-US" dirty="0"/>
            </a:br>
            <a:r>
              <a:rPr lang="en-US" dirty="0"/>
              <a:t>	   Data Fusion Approach</a:t>
            </a:r>
          </a:p>
        </p:txBody>
      </p:sp>
      <p:sp>
        <p:nvSpPr>
          <p:cNvPr id="3" name="Text Placeholder 2">
            <a:extLst>
              <a:ext uri="{FF2B5EF4-FFF2-40B4-BE49-F238E27FC236}">
                <a16:creationId xmlns:a16="http://schemas.microsoft.com/office/drawing/2014/main" id="{CD44B662-6E18-8BB7-6926-ADF75C2E25F3}"/>
              </a:ext>
            </a:extLst>
          </p:cNvPr>
          <p:cNvSpPr>
            <a:spLocks noGrp="1"/>
          </p:cNvSpPr>
          <p:nvPr>
            <p:ph idx="1"/>
          </p:nvPr>
        </p:nvSpPr>
        <p:spPr>
          <a:xfrm>
            <a:off x="1396230" y="1208889"/>
            <a:ext cx="9972224" cy="4459479"/>
          </a:xfrm>
        </p:spPr>
        <p:txBody>
          <a:bodyPr>
            <a:normAutofit/>
          </a:bodyPr>
          <a:lstStyle/>
          <a:p>
            <a:endParaRPr lang="en-US" dirty="0"/>
          </a:p>
          <a:p>
            <a:endParaRPr lang="en-US" dirty="0"/>
          </a:p>
        </p:txBody>
      </p:sp>
      <p:pic>
        <p:nvPicPr>
          <p:cNvPr id="5" name="Picture 4">
            <a:extLst>
              <a:ext uri="{FF2B5EF4-FFF2-40B4-BE49-F238E27FC236}">
                <a16:creationId xmlns:a16="http://schemas.microsoft.com/office/drawing/2014/main" id="{4EABE99A-CF4F-345C-AD34-E09E9B2789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8329" y="1506342"/>
            <a:ext cx="2066335" cy="21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6E09BAF-CE91-4D24-E1C5-171E3DDCDFDD}"/>
              </a:ext>
            </a:extLst>
          </p:cNvPr>
          <p:cNvPicPr>
            <a:picLocks noChangeAspect="1"/>
          </p:cNvPicPr>
          <p:nvPr/>
        </p:nvPicPr>
        <p:blipFill>
          <a:blip r:embed="rId3"/>
          <a:stretch>
            <a:fillRect/>
          </a:stretch>
        </p:blipFill>
        <p:spPr>
          <a:xfrm>
            <a:off x="6495299" y="1487745"/>
            <a:ext cx="2084704" cy="2107612"/>
          </a:xfrm>
          <a:prstGeom prst="rect">
            <a:avLst/>
          </a:prstGeom>
        </p:spPr>
      </p:pic>
      <p:pic>
        <p:nvPicPr>
          <p:cNvPr id="7" name="Picture 6">
            <a:extLst>
              <a:ext uri="{FF2B5EF4-FFF2-40B4-BE49-F238E27FC236}">
                <a16:creationId xmlns:a16="http://schemas.microsoft.com/office/drawing/2014/main" id="{9520A753-BE2E-C3AE-68C0-3D591FA0F4E8}"/>
              </a:ext>
            </a:extLst>
          </p:cNvPr>
          <p:cNvPicPr>
            <a:picLocks noChangeAspect="1"/>
          </p:cNvPicPr>
          <p:nvPr/>
        </p:nvPicPr>
        <p:blipFill>
          <a:blip r:embed="rId4"/>
          <a:stretch>
            <a:fillRect/>
          </a:stretch>
        </p:blipFill>
        <p:spPr>
          <a:xfrm>
            <a:off x="910033" y="1487745"/>
            <a:ext cx="2120852" cy="2164026"/>
          </a:xfrm>
          <a:prstGeom prst="rect">
            <a:avLst/>
          </a:prstGeom>
        </p:spPr>
      </p:pic>
      <p:sp>
        <p:nvSpPr>
          <p:cNvPr id="8" name="TextBox 7">
            <a:extLst>
              <a:ext uri="{FF2B5EF4-FFF2-40B4-BE49-F238E27FC236}">
                <a16:creationId xmlns:a16="http://schemas.microsoft.com/office/drawing/2014/main" id="{B74A12C5-E835-B794-9190-E3BE69F5CB10}"/>
              </a:ext>
            </a:extLst>
          </p:cNvPr>
          <p:cNvSpPr txBox="1"/>
          <p:nvPr/>
        </p:nvSpPr>
        <p:spPr>
          <a:xfrm>
            <a:off x="3163729" y="2195808"/>
            <a:ext cx="460382" cy="757130"/>
          </a:xfrm>
          <a:prstGeom prst="rect">
            <a:avLst/>
          </a:prstGeom>
          <a:noFill/>
        </p:spPr>
        <p:txBody>
          <a:bodyPr wrap="none" rtlCol="0">
            <a:spAutoFit/>
          </a:bodyPr>
          <a:lstStyle/>
          <a:p>
            <a:r>
              <a:rPr lang="en-US" sz="4320" dirty="0"/>
              <a:t>+</a:t>
            </a:r>
          </a:p>
        </p:txBody>
      </p:sp>
      <p:sp>
        <p:nvSpPr>
          <p:cNvPr id="9" name="TextBox 8">
            <a:extLst>
              <a:ext uri="{FF2B5EF4-FFF2-40B4-BE49-F238E27FC236}">
                <a16:creationId xmlns:a16="http://schemas.microsoft.com/office/drawing/2014/main" id="{6CA7BE88-A5EA-2A04-6B8C-271CCF1D2F88}"/>
              </a:ext>
            </a:extLst>
          </p:cNvPr>
          <p:cNvSpPr txBox="1"/>
          <p:nvPr/>
        </p:nvSpPr>
        <p:spPr>
          <a:xfrm>
            <a:off x="5929104" y="2195807"/>
            <a:ext cx="460382" cy="757130"/>
          </a:xfrm>
          <a:prstGeom prst="rect">
            <a:avLst/>
          </a:prstGeom>
          <a:noFill/>
        </p:spPr>
        <p:txBody>
          <a:bodyPr wrap="none" rtlCol="0">
            <a:spAutoFit/>
          </a:bodyPr>
          <a:lstStyle/>
          <a:p>
            <a:r>
              <a:rPr lang="en-US" sz="4320" dirty="0"/>
              <a:t>+</a:t>
            </a:r>
          </a:p>
        </p:txBody>
      </p:sp>
      <p:sp>
        <p:nvSpPr>
          <p:cNvPr id="10" name="TextBox 9">
            <a:extLst>
              <a:ext uri="{FF2B5EF4-FFF2-40B4-BE49-F238E27FC236}">
                <a16:creationId xmlns:a16="http://schemas.microsoft.com/office/drawing/2014/main" id="{654CD84A-0612-B1E7-8508-8755A15C37F7}"/>
              </a:ext>
            </a:extLst>
          </p:cNvPr>
          <p:cNvSpPr txBox="1"/>
          <p:nvPr/>
        </p:nvSpPr>
        <p:spPr>
          <a:xfrm>
            <a:off x="918034" y="1072246"/>
            <a:ext cx="2126801" cy="424732"/>
          </a:xfrm>
          <a:prstGeom prst="rect">
            <a:avLst/>
          </a:prstGeom>
          <a:noFill/>
        </p:spPr>
        <p:txBody>
          <a:bodyPr wrap="none" rtlCol="0">
            <a:spAutoFit/>
          </a:bodyPr>
          <a:lstStyle/>
          <a:p>
            <a:r>
              <a:rPr lang="en-US" sz="2160" dirty="0"/>
              <a:t>Ground Monitors</a:t>
            </a:r>
          </a:p>
        </p:txBody>
      </p:sp>
      <p:sp>
        <p:nvSpPr>
          <p:cNvPr id="11" name="TextBox 10">
            <a:extLst>
              <a:ext uri="{FF2B5EF4-FFF2-40B4-BE49-F238E27FC236}">
                <a16:creationId xmlns:a16="http://schemas.microsoft.com/office/drawing/2014/main" id="{EA238CB4-AD5E-76DB-0C15-BEBA5128E40B}"/>
              </a:ext>
            </a:extLst>
          </p:cNvPr>
          <p:cNvSpPr txBox="1"/>
          <p:nvPr/>
        </p:nvSpPr>
        <p:spPr>
          <a:xfrm>
            <a:off x="3950540" y="1083519"/>
            <a:ext cx="1662250" cy="424732"/>
          </a:xfrm>
          <a:prstGeom prst="rect">
            <a:avLst/>
          </a:prstGeom>
          <a:noFill/>
        </p:spPr>
        <p:txBody>
          <a:bodyPr wrap="none" rtlCol="0">
            <a:spAutoFit/>
          </a:bodyPr>
          <a:lstStyle/>
          <a:p>
            <a:r>
              <a:rPr lang="en-US" sz="2160" dirty="0"/>
              <a:t>Satellite AOD</a:t>
            </a:r>
          </a:p>
        </p:txBody>
      </p:sp>
      <p:sp>
        <p:nvSpPr>
          <p:cNvPr id="12" name="TextBox 11">
            <a:extLst>
              <a:ext uri="{FF2B5EF4-FFF2-40B4-BE49-F238E27FC236}">
                <a16:creationId xmlns:a16="http://schemas.microsoft.com/office/drawing/2014/main" id="{48340316-C635-D1C7-29CF-D231FE33392E}"/>
              </a:ext>
            </a:extLst>
          </p:cNvPr>
          <p:cNvSpPr txBox="1"/>
          <p:nvPr/>
        </p:nvSpPr>
        <p:spPr>
          <a:xfrm>
            <a:off x="6462692" y="1072246"/>
            <a:ext cx="2172390" cy="424732"/>
          </a:xfrm>
          <a:prstGeom prst="rect">
            <a:avLst/>
          </a:prstGeom>
          <a:noFill/>
        </p:spPr>
        <p:txBody>
          <a:bodyPr wrap="none" rtlCol="0">
            <a:spAutoFit/>
          </a:bodyPr>
          <a:lstStyle/>
          <a:p>
            <a:r>
              <a:rPr lang="en-US" sz="2160" dirty="0"/>
              <a:t>Air Quality Model</a:t>
            </a:r>
          </a:p>
        </p:txBody>
      </p:sp>
      <p:pic>
        <p:nvPicPr>
          <p:cNvPr id="13" name="Picture 12" descr="Helge Scherlund's eLearning News: Teaching machines to teach themselves | The Conversation ...">
            <a:extLst>
              <a:ext uri="{FF2B5EF4-FFF2-40B4-BE49-F238E27FC236}">
                <a16:creationId xmlns:a16="http://schemas.microsoft.com/office/drawing/2014/main" id="{7037A5FF-7ADD-B1EE-E9D0-002901DA8E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3881" y="4348170"/>
            <a:ext cx="2339809" cy="1852139"/>
          </a:xfrm>
          <a:prstGeom prst="rect">
            <a:avLst/>
          </a:prstGeom>
        </p:spPr>
      </p:pic>
      <p:sp>
        <p:nvSpPr>
          <p:cNvPr id="14" name="TextBox 13">
            <a:extLst>
              <a:ext uri="{FF2B5EF4-FFF2-40B4-BE49-F238E27FC236}">
                <a16:creationId xmlns:a16="http://schemas.microsoft.com/office/drawing/2014/main" id="{BAC40F61-C397-2806-11DE-2E97E566B47A}"/>
              </a:ext>
            </a:extLst>
          </p:cNvPr>
          <p:cNvSpPr txBox="1"/>
          <p:nvPr/>
        </p:nvSpPr>
        <p:spPr>
          <a:xfrm>
            <a:off x="1265122" y="4017300"/>
            <a:ext cx="2198038" cy="424732"/>
          </a:xfrm>
          <a:prstGeom prst="rect">
            <a:avLst/>
          </a:prstGeom>
          <a:noFill/>
        </p:spPr>
        <p:txBody>
          <a:bodyPr wrap="none" rtlCol="0">
            <a:spAutoFit/>
          </a:bodyPr>
          <a:lstStyle/>
          <a:p>
            <a:r>
              <a:rPr lang="en-US" sz="2160" dirty="0"/>
              <a:t>Machine Learning</a:t>
            </a:r>
          </a:p>
        </p:txBody>
      </p:sp>
      <p:pic>
        <p:nvPicPr>
          <p:cNvPr id="15" name="Content Placeholder 3">
            <a:extLst>
              <a:ext uri="{FF2B5EF4-FFF2-40B4-BE49-F238E27FC236}">
                <a16:creationId xmlns:a16="http://schemas.microsoft.com/office/drawing/2014/main" id="{D42B97EC-9DA2-7C0D-3B0D-394857403AF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155199" y="3863222"/>
            <a:ext cx="2875631" cy="2397304"/>
          </a:xfrm>
          <a:prstGeom prst="rect">
            <a:avLst/>
          </a:prstGeom>
        </p:spPr>
      </p:pic>
      <p:cxnSp>
        <p:nvCxnSpPr>
          <p:cNvPr id="16" name="Straight Arrow Connector 15">
            <a:extLst>
              <a:ext uri="{FF2B5EF4-FFF2-40B4-BE49-F238E27FC236}">
                <a16:creationId xmlns:a16="http://schemas.microsoft.com/office/drawing/2014/main" id="{681D2A5F-F3C9-6CBB-724D-F57B9FD6C6C4}"/>
              </a:ext>
            </a:extLst>
          </p:cNvPr>
          <p:cNvCxnSpPr/>
          <p:nvPr/>
        </p:nvCxnSpPr>
        <p:spPr>
          <a:xfrm>
            <a:off x="913090" y="5274238"/>
            <a:ext cx="43512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733FB02-7A35-DB05-6C7F-110B078A52ED}"/>
              </a:ext>
            </a:extLst>
          </p:cNvPr>
          <p:cNvSpPr txBox="1"/>
          <p:nvPr/>
        </p:nvSpPr>
        <p:spPr>
          <a:xfrm>
            <a:off x="4414030" y="4464254"/>
            <a:ext cx="3586740" cy="1089529"/>
          </a:xfrm>
          <a:prstGeom prst="rect">
            <a:avLst/>
          </a:prstGeom>
          <a:noFill/>
        </p:spPr>
        <p:txBody>
          <a:bodyPr wrap="square" rtlCol="0">
            <a:spAutoFit/>
          </a:bodyPr>
          <a:lstStyle/>
          <a:p>
            <a:r>
              <a:rPr lang="en-US" sz="2160" dirty="0"/>
              <a:t>Estimates of daily mean PM</a:t>
            </a:r>
            <a:r>
              <a:rPr lang="en-US" sz="2160" baseline="-25000" dirty="0"/>
              <a:t>2.5</a:t>
            </a:r>
            <a:r>
              <a:rPr lang="en-US" sz="2160" dirty="0"/>
              <a:t> during the fire period for exposure assessment</a:t>
            </a:r>
          </a:p>
        </p:txBody>
      </p:sp>
      <p:sp>
        <p:nvSpPr>
          <p:cNvPr id="18" name="TextBox 17">
            <a:extLst>
              <a:ext uri="{FF2B5EF4-FFF2-40B4-BE49-F238E27FC236}">
                <a16:creationId xmlns:a16="http://schemas.microsoft.com/office/drawing/2014/main" id="{2DC3BE99-79DC-96F3-495A-115EFC1F30B4}"/>
              </a:ext>
            </a:extLst>
          </p:cNvPr>
          <p:cNvSpPr txBox="1"/>
          <p:nvPr/>
        </p:nvSpPr>
        <p:spPr>
          <a:xfrm>
            <a:off x="3652467" y="4452678"/>
            <a:ext cx="460382" cy="757130"/>
          </a:xfrm>
          <a:prstGeom prst="rect">
            <a:avLst/>
          </a:prstGeom>
          <a:noFill/>
        </p:spPr>
        <p:txBody>
          <a:bodyPr wrap="none" rtlCol="0">
            <a:spAutoFit/>
          </a:bodyPr>
          <a:lstStyle/>
          <a:p>
            <a:r>
              <a:rPr lang="en-US" sz="4320" dirty="0"/>
              <a:t>=</a:t>
            </a:r>
          </a:p>
        </p:txBody>
      </p:sp>
      <p:sp>
        <p:nvSpPr>
          <p:cNvPr id="19" name="TextBox 18">
            <a:extLst>
              <a:ext uri="{FF2B5EF4-FFF2-40B4-BE49-F238E27FC236}">
                <a16:creationId xmlns:a16="http://schemas.microsoft.com/office/drawing/2014/main" id="{916841A2-6A2B-7FAC-8396-B3E7544314E2}"/>
              </a:ext>
            </a:extLst>
          </p:cNvPr>
          <p:cNvSpPr txBox="1"/>
          <p:nvPr/>
        </p:nvSpPr>
        <p:spPr>
          <a:xfrm>
            <a:off x="8415329" y="5721533"/>
            <a:ext cx="1168226" cy="424732"/>
          </a:xfrm>
          <a:prstGeom prst="rect">
            <a:avLst/>
          </a:prstGeom>
          <a:noFill/>
        </p:spPr>
        <p:txBody>
          <a:bodyPr wrap="square" rtlCol="0">
            <a:spAutoFit/>
          </a:bodyPr>
          <a:lstStyle/>
          <a:p>
            <a:r>
              <a:rPr lang="en-US" sz="1080" i="1" dirty="0"/>
              <a:t>Stephanie Cleland</a:t>
            </a:r>
          </a:p>
        </p:txBody>
      </p:sp>
      <p:sp>
        <p:nvSpPr>
          <p:cNvPr id="20" name="TextBox 19">
            <a:extLst>
              <a:ext uri="{FF2B5EF4-FFF2-40B4-BE49-F238E27FC236}">
                <a16:creationId xmlns:a16="http://schemas.microsoft.com/office/drawing/2014/main" id="{4F978291-ACE0-A816-F857-341137207536}"/>
              </a:ext>
            </a:extLst>
          </p:cNvPr>
          <p:cNvSpPr txBox="1"/>
          <p:nvPr/>
        </p:nvSpPr>
        <p:spPr>
          <a:xfrm>
            <a:off x="3738330" y="3346058"/>
            <a:ext cx="1742816" cy="258532"/>
          </a:xfrm>
          <a:prstGeom prst="rect">
            <a:avLst/>
          </a:prstGeom>
          <a:noFill/>
        </p:spPr>
        <p:txBody>
          <a:bodyPr wrap="square" rtlCol="0">
            <a:spAutoFit/>
          </a:bodyPr>
          <a:lstStyle/>
          <a:p>
            <a:r>
              <a:rPr lang="en-US" sz="1080" i="1" dirty="0"/>
              <a:t>Mohammad Al-</a:t>
            </a:r>
            <a:r>
              <a:rPr lang="en-US" sz="1080" i="1" dirty="0" err="1"/>
              <a:t>Hamdan</a:t>
            </a:r>
            <a:endParaRPr lang="en-US" sz="1080" i="1" dirty="0"/>
          </a:p>
        </p:txBody>
      </p:sp>
      <p:pic>
        <p:nvPicPr>
          <p:cNvPr id="21" name="Picture 20">
            <a:extLst>
              <a:ext uri="{FF2B5EF4-FFF2-40B4-BE49-F238E27FC236}">
                <a16:creationId xmlns:a16="http://schemas.microsoft.com/office/drawing/2014/main" id="{C9CC23E8-E261-BEA8-0CD5-FB4EE387BB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5198" y="3735485"/>
            <a:ext cx="3367684" cy="2525041"/>
          </a:xfrm>
          <a:prstGeom prst="rect">
            <a:avLst/>
          </a:prstGeom>
        </p:spPr>
      </p:pic>
      <p:pic>
        <p:nvPicPr>
          <p:cNvPr id="22" name="Content Placeholder 3">
            <a:extLst>
              <a:ext uri="{FF2B5EF4-FFF2-40B4-BE49-F238E27FC236}">
                <a16:creationId xmlns:a16="http://schemas.microsoft.com/office/drawing/2014/main" id="{8655172A-7F0C-328F-6185-F7C6520CA7F4}"/>
              </a:ext>
            </a:extLst>
          </p:cNvPr>
          <p:cNvPicPr>
            <a:picLocks noChangeAspect="1"/>
          </p:cNvPicPr>
          <p:nvPr/>
        </p:nvPicPr>
        <p:blipFill rotWithShape="1">
          <a:blip r:embed="rId8"/>
          <a:srcRect l="14477" r="21076"/>
          <a:stretch/>
        </p:blipFill>
        <p:spPr>
          <a:xfrm>
            <a:off x="9244477" y="1487744"/>
            <a:ext cx="2149292" cy="2107612"/>
          </a:xfrm>
          <a:prstGeom prst="rect">
            <a:avLst/>
          </a:prstGeom>
        </p:spPr>
      </p:pic>
      <p:sp>
        <p:nvSpPr>
          <p:cNvPr id="23" name="TextBox 22">
            <a:extLst>
              <a:ext uri="{FF2B5EF4-FFF2-40B4-BE49-F238E27FC236}">
                <a16:creationId xmlns:a16="http://schemas.microsoft.com/office/drawing/2014/main" id="{3A9FB3D8-928F-4D29-12D5-D84C1F1A637D}"/>
              </a:ext>
            </a:extLst>
          </p:cNvPr>
          <p:cNvSpPr txBox="1"/>
          <p:nvPr/>
        </p:nvSpPr>
        <p:spPr>
          <a:xfrm>
            <a:off x="8716212" y="2195806"/>
            <a:ext cx="460382" cy="757130"/>
          </a:xfrm>
          <a:prstGeom prst="rect">
            <a:avLst/>
          </a:prstGeom>
          <a:noFill/>
        </p:spPr>
        <p:txBody>
          <a:bodyPr wrap="none" rtlCol="0">
            <a:spAutoFit/>
          </a:bodyPr>
          <a:lstStyle/>
          <a:p>
            <a:r>
              <a:rPr lang="en-US" sz="4320" dirty="0"/>
              <a:t>+</a:t>
            </a:r>
          </a:p>
        </p:txBody>
      </p:sp>
      <p:sp>
        <p:nvSpPr>
          <p:cNvPr id="24" name="TextBox 23">
            <a:extLst>
              <a:ext uri="{FF2B5EF4-FFF2-40B4-BE49-F238E27FC236}">
                <a16:creationId xmlns:a16="http://schemas.microsoft.com/office/drawing/2014/main" id="{1C9BED89-6893-0334-257C-3B26435089A9}"/>
              </a:ext>
            </a:extLst>
          </p:cNvPr>
          <p:cNvSpPr txBox="1"/>
          <p:nvPr/>
        </p:nvSpPr>
        <p:spPr>
          <a:xfrm>
            <a:off x="9244476" y="1052350"/>
            <a:ext cx="1982402" cy="424732"/>
          </a:xfrm>
          <a:prstGeom prst="rect">
            <a:avLst/>
          </a:prstGeom>
          <a:noFill/>
        </p:spPr>
        <p:txBody>
          <a:bodyPr wrap="none" rtlCol="0">
            <a:spAutoFit/>
          </a:bodyPr>
          <a:lstStyle/>
          <a:p>
            <a:r>
              <a:rPr lang="en-US" sz="2160" dirty="0"/>
              <a:t>Sensor Network</a:t>
            </a:r>
          </a:p>
        </p:txBody>
      </p:sp>
      <p:sp>
        <p:nvSpPr>
          <p:cNvPr id="25" name="TextBox 24">
            <a:extLst>
              <a:ext uri="{FF2B5EF4-FFF2-40B4-BE49-F238E27FC236}">
                <a16:creationId xmlns:a16="http://schemas.microsoft.com/office/drawing/2014/main" id="{A2BDA2EF-9E39-01F2-741E-2C8F93CDF230}"/>
              </a:ext>
            </a:extLst>
          </p:cNvPr>
          <p:cNvSpPr txBox="1"/>
          <p:nvPr/>
        </p:nvSpPr>
        <p:spPr>
          <a:xfrm>
            <a:off x="3249833" y="5991231"/>
            <a:ext cx="8524410" cy="861774"/>
          </a:xfrm>
          <a:prstGeom prst="rect">
            <a:avLst/>
          </a:prstGeom>
          <a:noFill/>
        </p:spPr>
        <p:txBody>
          <a:bodyPr wrap="square">
            <a:spAutoFit/>
          </a:bodyPr>
          <a:lstStyle/>
          <a:p>
            <a:r>
              <a:rPr lang="en-US" sz="1800" dirty="0" err="1"/>
              <a:t>Rapidfire</a:t>
            </a:r>
            <a:r>
              <a:rPr lang="en-US" sz="1800" dirty="0"/>
              <a:t> Methods:</a:t>
            </a:r>
          </a:p>
          <a:p>
            <a:r>
              <a:rPr lang="en-US" sz="1600" dirty="0">
                <a:solidFill>
                  <a:schemeClr val="accent2"/>
                </a:solidFill>
                <a:hlinkClick r:id="rId9"/>
              </a:rPr>
              <a:t>Raffuse S, O’Neill S, Schmidt RJ. A model for rapid wildfire smoke exposure estimates using routinely-available data - </a:t>
            </a:r>
            <a:r>
              <a:rPr lang="en-US" sz="1600" dirty="0" err="1">
                <a:solidFill>
                  <a:schemeClr val="accent2"/>
                </a:solidFill>
                <a:hlinkClick r:id="rId9"/>
              </a:rPr>
              <a:t>rapidfire</a:t>
            </a:r>
            <a:r>
              <a:rPr lang="en-US" sz="1600" dirty="0">
                <a:solidFill>
                  <a:schemeClr val="accent2"/>
                </a:solidFill>
                <a:hlinkClick r:id="rId9"/>
              </a:rPr>
              <a:t> v0.1.3. </a:t>
            </a:r>
            <a:r>
              <a:rPr lang="en-US" sz="1600" i="1" dirty="0" err="1">
                <a:solidFill>
                  <a:schemeClr val="accent2"/>
                </a:solidFill>
                <a:hlinkClick r:id="rId9"/>
              </a:rPr>
              <a:t>EGUsphere</a:t>
            </a:r>
            <a:r>
              <a:rPr lang="en-US" sz="1600" dirty="0">
                <a:solidFill>
                  <a:schemeClr val="accent2"/>
                </a:solidFill>
                <a:hlinkClick r:id="rId9"/>
              </a:rPr>
              <a:t> 06 Jul 2023. </a:t>
            </a:r>
            <a:r>
              <a:rPr lang="en-US" sz="1400" dirty="0">
                <a:solidFill>
                  <a:schemeClr val="accent2"/>
                </a:solidFill>
                <a:hlinkClick r:id="rId9"/>
              </a:rPr>
              <a:t>doi.org/10.5194/egusphere-2023-1031</a:t>
            </a:r>
            <a:r>
              <a:rPr lang="en-US" sz="1600" dirty="0">
                <a:solidFill>
                  <a:schemeClr val="accent2"/>
                </a:solidFill>
                <a:hlinkClick r:id="rId9"/>
              </a:rPr>
              <a:t>.</a:t>
            </a:r>
            <a:endParaRPr lang="en-US" sz="1600" dirty="0">
              <a:solidFill>
                <a:schemeClr val="accent2"/>
              </a:solidFill>
            </a:endParaRPr>
          </a:p>
        </p:txBody>
      </p:sp>
    </p:spTree>
    <p:extLst>
      <p:ext uri="{BB962C8B-B14F-4D97-AF65-F5344CB8AC3E}">
        <p14:creationId xmlns:p14="http://schemas.microsoft.com/office/powerpoint/2010/main" val="814156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FAF243-9BBF-CB4F-65BF-6AD71BFFD8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68561" y="2700005"/>
            <a:ext cx="2726122" cy="1632644"/>
          </a:xfrm>
          <a:prstGeom prst="rect">
            <a:avLst/>
          </a:prstGeom>
          <a:noFill/>
        </p:spPr>
      </p:pic>
      <p:sp>
        <p:nvSpPr>
          <p:cNvPr id="2" name="Title 1">
            <a:extLst>
              <a:ext uri="{FF2B5EF4-FFF2-40B4-BE49-F238E27FC236}">
                <a16:creationId xmlns:a16="http://schemas.microsoft.com/office/drawing/2014/main" id="{EA5968AE-9697-A76E-36E2-0421129496C6}"/>
              </a:ext>
            </a:extLst>
          </p:cNvPr>
          <p:cNvSpPr>
            <a:spLocks noGrp="1"/>
          </p:cNvSpPr>
          <p:nvPr>
            <p:ph type="ctrTitle"/>
          </p:nvPr>
        </p:nvSpPr>
        <p:spPr>
          <a:xfrm>
            <a:off x="1396230" y="382999"/>
            <a:ext cx="7204845" cy="949643"/>
          </a:xfrm>
        </p:spPr>
        <p:txBody>
          <a:bodyPr/>
          <a:lstStyle/>
          <a:p>
            <a:r>
              <a:rPr lang="en-US" dirty="0"/>
              <a:t>Median Daily PM2.5 Exposure for B-SAFE Mothers during California Wildfire Periods</a:t>
            </a:r>
          </a:p>
        </p:txBody>
      </p:sp>
      <p:sp>
        <p:nvSpPr>
          <p:cNvPr id="3" name="Text Placeholder 2">
            <a:extLst>
              <a:ext uri="{FF2B5EF4-FFF2-40B4-BE49-F238E27FC236}">
                <a16:creationId xmlns:a16="http://schemas.microsoft.com/office/drawing/2014/main" id="{FE053A5F-48DA-D499-D08D-E10370F2F9F7}"/>
              </a:ext>
            </a:extLst>
          </p:cNvPr>
          <p:cNvSpPr>
            <a:spLocks noGrp="1"/>
          </p:cNvSpPr>
          <p:nvPr>
            <p:ph type="body" sz="half" idx="2"/>
          </p:nvPr>
        </p:nvSpPr>
        <p:spPr>
          <a:xfrm>
            <a:off x="1396230" y="1610316"/>
            <a:ext cx="9144000" cy="623848"/>
          </a:xfrm>
        </p:spPr>
        <p:txBody>
          <a:bodyPr/>
          <a:lstStyle/>
          <a:p>
            <a:r>
              <a:rPr lang="en-US" dirty="0"/>
              <a:t>Sean Raffuse – Data fusion Machine Learning Approach</a:t>
            </a:r>
          </a:p>
        </p:txBody>
      </p:sp>
      <p:pic>
        <p:nvPicPr>
          <p:cNvPr id="4" name="Content Placeholder 3">
            <a:extLst>
              <a:ext uri="{FF2B5EF4-FFF2-40B4-BE49-F238E27FC236}">
                <a16:creationId xmlns:a16="http://schemas.microsoft.com/office/drawing/2014/main" id="{E8B6A103-2E32-1EA6-FCEB-4D3F9F0743CD}"/>
              </a:ext>
            </a:extLst>
          </p:cNvPr>
          <p:cNvPicPr>
            <a:picLocks noGrp="1" noChangeAspect="1"/>
          </p:cNvPicPr>
          <p:nvPr>
            <p:ph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0" y="2662238"/>
            <a:ext cx="2732088" cy="1635125"/>
          </a:xfrm>
          <a:prstGeom prst="rect">
            <a:avLst/>
          </a:prstGeom>
          <a:noFill/>
        </p:spPr>
      </p:pic>
      <p:pic>
        <p:nvPicPr>
          <p:cNvPr id="7" name="Picture 6">
            <a:extLst>
              <a:ext uri="{FF2B5EF4-FFF2-40B4-BE49-F238E27FC236}">
                <a16:creationId xmlns:a16="http://schemas.microsoft.com/office/drawing/2014/main" id="{E2AAC192-CE83-794E-67A6-F37275AADAA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07276" y="2691199"/>
            <a:ext cx="2748429" cy="1637606"/>
          </a:xfrm>
          <a:prstGeom prst="rect">
            <a:avLst/>
          </a:prstGeom>
          <a:noFill/>
        </p:spPr>
      </p:pic>
      <p:pic>
        <p:nvPicPr>
          <p:cNvPr id="6" name="Picture 5">
            <a:extLst>
              <a:ext uri="{FF2B5EF4-FFF2-40B4-BE49-F238E27FC236}">
                <a16:creationId xmlns:a16="http://schemas.microsoft.com/office/drawing/2014/main" id="{CFD6D427-A9EE-C933-65E8-0101412CE0D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0313" y="2695434"/>
            <a:ext cx="2733754" cy="1637215"/>
          </a:xfrm>
          <a:prstGeom prst="rect">
            <a:avLst/>
          </a:prstGeom>
          <a:noFill/>
        </p:spPr>
      </p:pic>
      <p:pic>
        <p:nvPicPr>
          <p:cNvPr id="5" name="Picture 4">
            <a:extLst>
              <a:ext uri="{FF2B5EF4-FFF2-40B4-BE49-F238E27FC236}">
                <a16:creationId xmlns:a16="http://schemas.microsoft.com/office/drawing/2014/main" id="{7095DED2-5BF7-5B38-A494-E0DCCDDE839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6035" y="2665280"/>
            <a:ext cx="2726122" cy="1632644"/>
          </a:xfrm>
          <a:prstGeom prst="rect">
            <a:avLst/>
          </a:prstGeom>
          <a:noFill/>
        </p:spPr>
      </p:pic>
      <p:sp>
        <p:nvSpPr>
          <p:cNvPr id="9" name="TextBox 8">
            <a:extLst>
              <a:ext uri="{FF2B5EF4-FFF2-40B4-BE49-F238E27FC236}">
                <a16:creationId xmlns:a16="http://schemas.microsoft.com/office/drawing/2014/main" id="{BAA8F8F8-D754-4F03-FCC2-48018F18B7C4}"/>
              </a:ext>
            </a:extLst>
          </p:cNvPr>
          <p:cNvSpPr txBox="1"/>
          <p:nvPr/>
        </p:nvSpPr>
        <p:spPr>
          <a:xfrm>
            <a:off x="815607" y="4261299"/>
            <a:ext cx="1319592" cy="461665"/>
          </a:xfrm>
          <a:prstGeom prst="rect">
            <a:avLst/>
          </a:prstGeom>
          <a:solidFill>
            <a:srgbClr val="FFFFFF"/>
          </a:solidFill>
        </p:spPr>
        <p:txBody>
          <a:bodyPr wrap="none" rtlCol="0">
            <a:spAutoFit/>
          </a:bodyPr>
          <a:lstStyle/>
          <a:p>
            <a:r>
              <a:rPr lang="en-US" sz="2400" b="1" dirty="0">
                <a:solidFill>
                  <a:schemeClr val="tx2"/>
                </a:solidFill>
              </a:rPr>
              <a:t>Oct 2017</a:t>
            </a:r>
          </a:p>
        </p:txBody>
      </p:sp>
      <p:sp>
        <p:nvSpPr>
          <p:cNvPr id="10" name="TextBox 9">
            <a:extLst>
              <a:ext uri="{FF2B5EF4-FFF2-40B4-BE49-F238E27FC236}">
                <a16:creationId xmlns:a16="http://schemas.microsoft.com/office/drawing/2014/main" id="{40C59F94-9479-9090-75B7-30DC784AC250}"/>
              </a:ext>
            </a:extLst>
          </p:cNvPr>
          <p:cNvSpPr txBox="1"/>
          <p:nvPr/>
        </p:nvSpPr>
        <p:spPr>
          <a:xfrm>
            <a:off x="3096413" y="4262392"/>
            <a:ext cx="1387624" cy="461665"/>
          </a:xfrm>
          <a:prstGeom prst="rect">
            <a:avLst/>
          </a:prstGeom>
          <a:solidFill>
            <a:srgbClr val="FFFFFF"/>
          </a:solidFill>
        </p:spPr>
        <p:txBody>
          <a:bodyPr wrap="none" rtlCol="0">
            <a:spAutoFit/>
          </a:bodyPr>
          <a:lstStyle/>
          <a:p>
            <a:r>
              <a:rPr lang="en-US" sz="2400" b="1" dirty="0">
                <a:solidFill>
                  <a:schemeClr val="tx2"/>
                </a:solidFill>
              </a:rPr>
              <a:t>Nov 2018</a:t>
            </a:r>
          </a:p>
        </p:txBody>
      </p:sp>
      <p:sp>
        <p:nvSpPr>
          <p:cNvPr id="11" name="TextBox 10">
            <a:extLst>
              <a:ext uri="{FF2B5EF4-FFF2-40B4-BE49-F238E27FC236}">
                <a16:creationId xmlns:a16="http://schemas.microsoft.com/office/drawing/2014/main" id="{4E5E5C66-8F6F-16F8-D5F3-D954A77CD437}"/>
              </a:ext>
            </a:extLst>
          </p:cNvPr>
          <p:cNvSpPr txBox="1"/>
          <p:nvPr/>
        </p:nvSpPr>
        <p:spPr>
          <a:xfrm>
            <a:off x="5083522" y="4261187"/>
            <a:ext cx="1926233" cy="461665"/>
          </a:xfrm>
          <a:prstGeom prst="rect">
            <a:avLst/>
          </a:prstGeom>
          <a:solidFill>
            <a:srgbClr val="FFFFFF"/>
          </a:solidFill>
        </p:spPr>
        <p:txBody>
          <a:bodyPr wrap="none" rtlCol="0">
            <a:spAutoFit/>
          </a:bodyPr>
          <a:lstStyle/>
          <a:p>
            <a:r>
              <a:rPr lang="en-US" sz="2400" b="1" dirty="0">
                <a:solidFill>
                  <a:schemeClr val="tx2"/>
                </a:solidFill>
              </a:rPr>
              <a:t>Oct-Nov 2019</a:t>
            </a:r>
          </a:p>
        </p:txBody>
      </p:sp>
      <p:sp>
        <p:nvSpPr>
          <p:cNvPr id="12" name="TextBox 11">
            <a:extLst>
              <a:ext uri="{FF2B5EF4-FFF2-40B4-BE49-F238E27FC236}">
                <a16:creationId xmlns:a16="http://schemas.microsoft.com/office/drawing/2014/main" id="{BE0FC7C4-D53D-E25C-15B7-0879E6CDE63C}"/>
              </a:ext>
            </a:extLst>
          </p:cNvPr>
          <p:cNvSpPr txBox="1"/>
          <p:nvPr/>
        </p:nvSpPr>
        <p:spPr>
          <a:xfrm>
            <a:off x="7417265" y="4261185"/>
            <a:ext cx="1911101" cy="461665"/>
          </a:xfrm>
          <a:prstGeom prst="rect">
            <a:avLst/>
          </a:prstGeom>
          <a:solidFill>
            <a:srgbClr val="FFFFFF"/>
          </a:solidFill>
        </p:spPr>
        <p:txBody>
          <a:bodyPr wrap="none" rtlCol="0">
            <a:spAutoFit/>
          </a:bodyPr>
          <a:lstStyle/>
          <a:p>
            <a:r>
              <a:rPr lang="en-US" sz="2400" b="1" dirty="0">
                <a:solidFill>
                  <a:schemeClr val="tx2"/>
                </a:solidFill>
              </a:rPr>
              <a:t>Aug-Oct 2020</a:t>
            </a:r>
          </a:p>
        </p:txBody>
      </p:sp>
      <p:sp>
        <p:nvSpPr>
          <p:cNvPr id="13" name="TextBox 12">
            <a:extLst>
              <a:ext uri="{FF2B5EF4-FFF2-40B4-BE49-F238E27FC236}">
                <a16:creationId xmlns:a16="http://schemas.microsoft.com/office/drawing/2014/main" id="{E5642A40-3F21-7D35-DDF3-5378DC75DE8D}"/>
              </a:ext>
            </a:extLst>
          </p:cNvPr>
          <p:cNvSpPr txBox="1"/>
          <p:nvPr/>
        </p:nvSpPr>
        <p:spPr>
          <a:xfrm>
            <a:off x="9876071" y="4261186"/>
            <a:ext cx="1911101" cy="461665"/>
          </a:xfrm>
          <a:prstGeom prst="rect">
            <a:avLst/>
          </a:prstGeom>
          <a:solidFill>
            <a:srgbClr val="FFFFFF"/>
          </a:solidFill>
        </p:spPr>
        <p:txBody>
          <a:bodyPr wrap="none" rtlCol="0">
            <a:spAutoFit/>
          </a:bodyPr>
          <a:lstStyle/>
          <a:p>
            <a:r>
              <a:rPr lang="en-US" sz="2400" b="1" dirty="0">
                <a:solidFill>
                  <a:schemeClr val="tx2"/>
                </a:solidFill>
              </a:rPr>
              <a:t>Aug-Oct 2021</a:t>
            </a:r>
          </a:p>
        </p:txBody>
      </p:sp>
      <p:pic>
        <p:nvPicPr>
          <p:cNvPr id="14" name="Picture 13" descr="A screenshot of a computer&#10;&#10;Description automatically generated with low confidence">
            <a:extLst>
              <a:ext uri="{FF2B5EF4-FFF2-40B4-BE49-F238E27FC236}">
                <a16:creationId xmlns:a16="http://schemas.microsoft.com/office/drawing/2014/main" id="{1EF0AB01-6D43-56DD-AEAF-348C60D4CF14}"/>
              </a:ext>
            </a:extLst>
          </p:cNvPr>
          <p:cNvPicPr>
            <a:picLocks noChangeAspect="1"/>
          </p:cNvPicPr>
          <p:nvPr/>
        </p:nvPicPr>
        <p:blipFill rotWithShape="1">
          <a:blip r:embed="rId8"/>
          <a:srcRect l="705" t="4195" r="294" b="14501"/>
          <a:stretch/>
        </p:blipFill>
        <p:spPr bwMode="auto">
          <a:xfrm>
            <a:off x="120354" y="4756879"/>
            <a:ext cx="12071646" cy="15278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911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FB73C-F79B-848E-8877-0FAE8476C970}"/>
              </a:ext>
            </a:extLst>
          </p:cNvPr>
          <p:cNvSpPr>
            <a:spLocks noGrp="1"/>
          </p:cNvSpPr>
          <p:nvPr>
            <p:ph type="ctrTitle"/>
          </p:nvPr>
        </p:nvSpPr>
        <p:spPr>
          <a:xfrm>
            <a:off x="1813960" y="258498"/>
            <a:ext cx="8759152" cy="949643"/>
          </a:xfrm>
        </p:spPr>
        <p:txBody>
          <a:bodyPr/>
          <a:lstStyle/>
          <a:p>
            <a:r>
              <a:rPr lang="en-US" sz="4400" dirty="0"/>
              <a:t>B-SAFE Wildfire Pregnancy Study</a:t>
            </a:r>
            <a:br>
              <a:rPr lang="en-US" dirty="0"/>
            </a:br>
            <a:r>
              <a:rPr lang="en-US" u="sng" dirty="0"/>
              <a:t>B</a:t>
            </a:r>
            <a:r>
              <a:rPr lang="en-US" dirty="0"/>
              <a:t>io-</a:t>
            </a:r>
            <a:r>
              <a:rPr lang="en-US" u="sng" dirty="0"/>
              <a:t>S</a:t>
            </a:r>
            <a:r>
              <a:rPr lang="en-US" dirty="0"/>
              <a:t>pecimen </a:t>
            </a:r>
            <a:r>
              <a:rPr lang="en-US" u="sng" dirty="0"/>
              <a:t>A</a:t>
            </a:r>
            <a:r>
              <a:rPr lang="en-US" dirty="0"/>
              <a:t>ssessment of </a:t>
            </a:r>
            <a:r>
              <a:rPr lang="en-US" u="sng" dirty="0"/>
              <a:t>F</a:t>
            </a:r>
            <a:r>
              <a:rPr lang="en-US" dirty="0"/>
              <a:t>ire </a:t>
            </a:r>
            <a:r>
              <a:rPr lang="en-US" u="sng" dirty="0"/>
              <a:t>E</a:t>
            </a:r>
            <a:r>
              <a:rPr lang="en-US" dirty="0"/>
              <a:t>ffects</a:t>
            </a:r>
          </a:p>
        </p:txBody>
      </p:sp>
      <p:sp>
        <p:nvSpPr>
          <p:cNvPr id="3" name="Text Placeholder 2">
            <a:extLst>
              <a:ext uri="{FF2B5EF4-FFF2-40B4-BE49-F238E27FC236}">
                <a16:creationId xmlns:a16="http://schemas.microsoft.com/office/drawing/2014/main" id="{6CA9F791-B1D5-22C3-4577-9D64BD4F03E0}"/>
              </a:ext>
            </a:extLst>
          </p:cNvPr>
          <p:cNvSpPr>
            <a:spLocks noGrp="1"/>
          </p:cNvSpPr>
          <p:nvPr>
            <p:ph type="body" sz="half" idx="2"/>
          </p:nvPr>
        </p:nvSpPr>
        <p:spPr>
          <a:xfrm>
            <a:off x="518983" y="1727735"/>
            <a:ext cx="8008160" cy="4562226"/>
          </a:xfrm>
        </p:spPr>
        <p:txBody>
          <a:bodyPr/>
          <a:lstStyle/>
          <a:p>
            <a:r>
              <a:rPr lang="en-US" dirty="0"/>
              <a:t>Findings to Date:</a:t>
            </a:r>
          </a:p>
          <a:p>
            <a:pPr marL="342900" indent="-342900">
              <a:spcBef>
                <a:spcPts val="600"/>
              </a:spcBef>
              <a:buFont typeface="Wingdings" panose="05000000000000000000" pitchFamily="2" charset="2"/>
              <a:buChar char="§"/>
            </a:pPr>
            <a:r>
              <a:rPr lang="en-US" sz="1800" dirty="0"/>
              <a:t>Most commonly reported maternal symptom was </a:t>
            </a:r>
            <a:br>
              <a:rPr lang="en-US" sz="1800" dirty="0"/>
            </a:br>
            <a:r>
              <a:rPr lang="en-US" sz="1800" dirty="0"/>
              <a:t>stress/anxiety, persisted up to 1 year</a:t>
            </a:r>
          </a:p>
          <a:p>
            <a:pPr marL="342900" indent="-342900">
              <a:spcBef>
                <a:spcPts val="600"/>
              </a:spcBef>
              <a:buFont typeface="Wingdings" panose="05000000000000000000" pitchFamily="2" charset="2"/>
              <a:buChar char="§"/>
            </a:pPr>
            <a:r>
              <a:rPr lang="en-US" sz="1800" dirty="0"/>
              <a:t>Mothers exposed to higher PM</a:t>
            </a:r>
            <a:r>
              <a:rPr lang="en-US" sz="1800" baseline="-25000" dirty="0"/>
              <a:t>2.5</a:t>
            </a:r>
            <a:r>
              <a:rPr lang="en-US" sz="1800" dirty="0"/>
              <a:t> reported:</a:t>
            </a:r>
          </a:p>
          <a:p>
            <a:pPr marL="800100" lvl="1" indent="-342900">
              <a:spcBef>
                <a:spcPts val="600"/>
              </a:spcBef>
              <a:buFont typeface="Wingdings" panose="05000000000000000000" pitchFamily="2" charset="2"/>
              <a:buChar char="§"/>
            </a:pPr>
            <a:r>
              <a:rPr lang="en-US" sz="1800" dirty="0"/>
              <a:t>More acute respiratory symptoms (cough, sore throat, </a:t>
            </a:r>
            <a:br>
              <a:rPr lang="en-US" sz="1800" dirty="0"/>
            </a:br>
            <a:r>
              <a:rPr lang="en-US" sz="1800" dirty="0"/>
              <a:t>sneezing/cold, wheezing, bronchitis)</a:t>
            </a:r>
          </a:p>
          <a:p>
            <a:pPr marL="800100" lvl="1" indent="-342900">
              <a:spcBef>
                <a:spcPts val="600"/>
              </a:spcBef>
              <a:buFont typeface="Wingdings" panose="05000000000000000000" pitchFamily="2" charset="2"/>
              <a:buChar char="§"/>
            </a:pPr>
            <a:r>
              <a:rPr lang="en-US" sz="1800" dirty="0"/>
              <a:t>More headaches, nausea, rash</a:t>
            </a:r>
          </a:p>
          <a:p>
            <a:pPr marL="800100" lvl="1" indent="-342900">
              <a:spcBef>
                <a:spcPts val="600"/>
              </a:spcBef>
              <a:buFont typeface="Wingdings" panose="05000000000000000000" pitchFamily="2" charset="2"/>
              <a:buChar char="§"/>
            </a:pPr>
            <a:r>
              <a:rPr lang="en-US" sz="1800" dirty="0"/>
              <a:t>Greater increases in depressed mood, agitation</a:t>
            </a:r>
          </a:p>
          <a:p>
            <a:pPr marL="342900" indent="-342900">
              <a:spcBef>
                <a:spcPts val="600"/>
              </a:spcBef>
              <a:buFont typeface="Wingdings" panose="05000000000000000000" pitchFamily="2" charset="2"/>
              <a:buChar char="§"/>
            </a:pPr>
            <a:r>
              <a:rPr lang="en-US" sz="1800" dirty="0"/>
              <a:t>Higher 2017 WF PM2.5 not associated with 55 chemicals </a:t>
            </a:r>
            <a:br>
              <a:rPr lang="en-US" sz="1800" dirty="0"/>
            </a:br>
            <a:r>
              <a:rPr lang="en-US" sz="1800" dirty="0"/>
              <a:t>measured in maternal serum collected months after the fire </a:t>
            </a:r>
            <a:br>
              <a:rPr lang="en-US" sz="1800" dirty="0"/>
            </a:br>
            <a:r>
              <a:rPr lang="en-US" sz="1800" dirty="0"/>
              <a:t>including: flame retardants (PBDEs, PCBs) and PAHs</a:t>
            </a:r>
            <a:br>
              <a:rPr lang="en-US" sz="1800" dirty="0"/>
            </a:br>
            <a:r>
              <a:rPr lang="en-US" sz="1800" dirty="0"/>
              <a:t>but oxylipins provided evidence for persistent inflammation</a:t>
            </a:r>
            <a:br>
              <a:rPr lang="en-US" sz="1800" dirty="0"/>
            </a:br>
            <a:r>
              <a:rPr lang="en-US" sz="1600" dirty="0"/>
              <a:t>(</a:t>
            </a:r>
            <a:r>
              <a:rPr lang="en-US" sz="1600" dirty="0">
                <a:solidFill>
                  <a:schemeClr val="accent2"/>
                </a:solidFill>
              </a:rPr>
              <a:t>Park et al, 2025</a:t>
            </a:r>
            <a:r>
              <a:rPr lang="en-US" sz="1600" dirty="0"/>
              <a:t>)</a:t>
            </a:r>
          </a:p>
          <a:p>
            <a:pPr marL="342900" indent="-342900">
              <a:buFont typeface="Wingdings" panose="05000000000000000000" pitchFamily="2" charset="2"/>
              <a:buChar char="§"/>
            </a:pPr>
            <a:endParaRPr lang="en-US" sz="1800" dirty="0"/>
          </a:p>
        </p:txBody>
      </p:sp>
      <p:pic>
        <p:nvPicPr>
          <p:cNvPr id="4" name="Picture 2">
            <a:extLst>
              <a:ext uri="{FF2B5EF4-FFF2-40B4-BE49-F238E27FC236}">
                <a16:creationId xmlns:a16="http://schemas.microsoft.com/office/drawing/2014/main" id="{2E0B31A5-5B0A-8E08-1DCC-9ACA2C72ABF5}"/>
              </a:ext>
            </a:extLst>
          </p:cNvPr>
          <p:cNvPicPr>
            <a:picLocks noChangeAspect="1" noChangeArrowheads="1"/>
          </p:cNvPicPr>
          <p:nvPr/>
        </p:nvPicPr>
        <p:blipFill rotWithShape="1">
          <a:blip r:embed="rId3"/>
          <a:srcRect l="224" r="224"/>
          <a:stretch/>
        </p:blipFill>
        <p:spPr bwMode="auto">
          <a:xfrm>
            <a:off x="7404756" y="1586235"/>
            <a:ext cx="4607830" cy="4562225"/>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a:solidFill>
            <a:schemeClr val="accent6">
              <a:lumMod val="50000"/>
            </a:schemeClr>
          </a:solidFill>
        </p:spPr>
      </p:pic>
      <p:pic>
        <p:nvPicPr>
          <p:cNvPr id="7" name="Picture 6">
            <a:extLst>
              <a:ext uri="{FF2B5EF4-FFF2-40B4-BE49-F238E27FC236}">
                <a16:creationId xmlns:a16="http://schemas.microsoft.com/office/drawing/2014/main" id="{220292DE-C891-A40A-584D-D644439BFE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588" t="26330" r="17489" b="26592"/>
          <a:stretch/>
        </p:blipFill>
        <p:spPr>
          <a:xfrm>
            <a:off x="285157" y="91861"/>
            <a:ext cx="988067" cy="1282919"/>
          </a:xfrm>
          <a:prstGeom prst="rect">
            <a:avLst/>
          </a:prstGeom>
        </p:spPr>
      </p:pic>
    </p:spTree>
    <p:extLst>
      <p:ext uri="{BB962C8B-B14F-4D97-AF65-F5344CB8AC3E}">
        <p14:creationId xmlns:p14="http://schemas.microsoft.com/office/powerpoint/2010/main" val="1567975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E7439-AF7E-3AD3-6122-B5D232D573EB}"/>
              </a:ext>
            </a:extLst>
          </p:cNvPr>
          <p:cNvSpPr>
            <a:spLocks noGrp="1"/>
          </p:cNvSpPr>
          <p:nvPr>
            <p:ph type="ctrTitle"/>
          </p:nvPr>
        </p:nvSpPr>
        <p:spPr/>
        <p:txBody>
          <a:bodyPr/>
          <a:lstStyle/>
          <a:p>
            <a:r>
              <a:rPr lang="en-US" dirty="0"/>
              <a:t>Symptoms Reported by B-SAFE Mothers</a:t>
            </a:r>
          </a:p>
        </p:txBody>
      </p:sp>
      <p:sp>
        <p:nvSpPr>
          <p:cNvPr id="3" name="Content Placeholder 2">
            <a:extLst>
              <a:ext uri="{FF2B5EF4-FFF2-40B4-BE49-F238E27FC236}">
                <a16:creationId xmlns:a16="http://schemas.microsoft.com/office/drawing/2014/main" id="{2C8EC5F1-5DEF-E417-19F2-CF53CF316D84}"/>
              </a:ext>
            </a:extLst>
          </p:cNvPr>
          <p:cNvSpPr>
            <a:spLocks noGrp="1"/>
          </p:cNvSpPr>
          <p:nvPr>
            <p:ph idx="1"/>
          </p:nvPr>
        </p:nvSpPr>
        <p:spPr>
          <a:xfrm>
            <a:off x="26236" y="1172231"/>
            <a:ext cx="2606932" cy="5192660"/>
          </a:xfrm>
        </p:spPr>
        <p:txBody>
          <a:bodyPr>
            <a:normAutofit/>
          </a:bodyPr>
          <a:lstStyle/>
          <a:p>
            <a:pPr>
              <a:spcBef>
                <a:spcPts val="0"/>
              </a:spcBef>
              <a:spcAft>
                <a:spcPts val="720"/>
              </a:spcAft>
            </a:pPr>
            <a:r>
              <a:rPr lang="en-US" sz="1800" dirty="0"/>
              <a:t>~50% reported any symptoms after wildfires</a:t>
            </a:r>
          </a:p>
          <a:p>
            <a:pPr>
              <a:spcBef>
                <a:spcPts val="0"/>
              </a:spcBef>
              <a:spcAft>
                <a:spcPts val="720"/>
              </a:spcAft>
            </a:pPr>
            <a:r>
              <a:rPr lang="en-US" sz="1800" dirty="0"/>
              <a:t>Most commonly reported symptom was Stress/Anxiety, persisted up to 1 </a:t>
            </a:r>
            <a:r>
              <a:rPr lang="en-US" sz="1800" dirty="0" err="1"/>
              <a:t>yr</a:t>
            </a:r>
            <a:endParaRPr lang="en-US" sz="1800" dirty="0"/>
          </a:p>
          <a:p>
            <a:pPr>
              <a:spcBef>
                <a:spcPts val="0"/>
              </a:spcBef>
              <a:spcAft>
                <a:spcPts val="720"/>
              </a:spcAft>
            </a:pPr>
            <a:r>
              <a:rPr lang="en-US" sz="1800" dirty="0"/>
              <a:t>Top respiratory symptoms, like itchy/irritated eyes, cough, and sore throat, reported in over a third initially, but dropped steeply after the first month</a:t>
            </a:r>
          </a:p>
          <a:p>
            <a:pPr>
              <a:spcBef>
                <a:spcPts val="0"/>
              </a:spcBef>
              <a:spcAft>
                <a:spcPts val="720"/>
              </a:spcAft>
            </a:pPr>
            <a:r>
              <a:rPr lang="en-US" sz="1800" dirty="0"/>
              <a:t>Trouble sleeping was reported for 10-22% in the first several months</a:t>
            </a:r>
          </a:p>
          <a:p>
            <a:endParaRPr lang="en-US" sz="1800" dirty="0"/>
          </a:p>
        </p:txBody>
      </p:sp>
      <p:pic>
        <p:nvPicPr>
          <p:cNvPr id="6" name="Content Placeholder 3" descr="A graph of different colored lines&#10;&#10;Description automatically generated">
            <a:extLst>
              <a:ext uri="{FF2B5EF4-FFF2-40B4-BE49-F238E27FC236}">
                <a16:creationId xmlns:a16="http://schemas.microsoft.com/office/drawing/2014/main" id="{22CD1A39-8BB4-EB17-8EB7-E9834FA7D10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3168" y="1079632"/>
            <a:ext cx="9630613" cy="5778368"/>
          </a:xfrm>
          <a:prstGeom prst="rect">
            <a:avLst/>
          </a:prstGeom>
          <a:noFill/>
          <a:ln>
            <a:noFill/>
          </a:ln>
        </p:spPr>
      </p:pic>
      <p:cxnSp>
        <p:nvCxnSpPr>
          <p:cNvPr id="5" name="Straight Arrow Connector 4">
            <a:extLst>
              <a:ext uri="{FF2B5EF4-FFF2-40B4-BE49-F238E27FC236}">
                <a16:creationId xmlns:a16="http://schemas.microsoft.com/office/drawing/2014/main" id="{808DF75A-FA23-F1DA-7B6E-6378BE43DA0D}"/>
              </a:ext>
            </a:extLst>
          </p:cNvPr>
          <p:cNvCxnSpPr>
            <a:cxnSpLocks/>
          </p:cNvCxnSpPr>
          <p:nvPr/>
        </p:nvCxnSpPr>
        <p:spPr>
          <a:xfrm flipH="1">
            <a:off x="4027715" y="3679371"/>
            <a:ext cx="6749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0B8A3D2-F0BD-4BE4-F103-63CAF6459B49}"/>
              </a:ext>
            </a:extLst>
          </p:cNvPr>
          <p:cNvSpPr txBox="1"/>
          <p:nvPr/>
        </p:nvSpPr>
        <p:spPr>
          <a:xfrm>
            <a:off x="4651829" y="3494313"/>
            <a:ext cx="1566070" cy="369332"/>
          </a:xfrm>
          <a:prstGeom prst="rect">
            <a:avLst/>
          </a:prstGeom>
          <a:noFill/>
        </p:spPr>
        <p:txBody>
          <a:bodyPr wrap="none" rtlCol="0">
            <a:spAutoFit/>
          </a:bodyPr>
          <a:lstStyle/>
          <a:p>
            <a:r>
              <a:rPr lang="en-US" b="1" dirty="0"/>
              <a:t>Stress/Anxiety</a:t>
            </a:r>
          </a:p>
        </p:txBody>
      </p:sp>
      <p:cxnSp>
        <p:nvCxnSpPr>
          <p:cNvPr id="10" name="Straight Arrow Connector 9">
            <a:extLst>
              <a:ext uri="{FF2B5EF4-FFF2-40B4-BE49-F238E27FC236}">
                <a16:creationId xmlns:a16="http://schemas.microsoft.com/office/drawing/2014/main" id="{EAB54733-2EBA-7649-B6E0-F2C0C7BA3DC4}"/>
              </a:ext>
            </a:extLst>
          </p:cNvPr>
          <p:cNvCxnSpPr>
            <a:cxnSpLocks/>
            <a:stCxn id="11" idx="1"/>
          </p:cNvCxnSpPr>
          <p:nvPr/>
        </p:nvCxnSpPr>
        <p:spPr>
          <a:xfrm flipH="1">
            <a:off x="3759201" y="4233369"/>
            <a:ext cx="892628" cy="3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B242BD1-EEE5-4245-876A-A6EEA8386AB7}"/>
              </a:ext>
            </a:extLst>
          </p:cNvPr>
          <p:cNvSpPr txBox="1"/>
          <p:nvPr/>
        </p:nvSpPr>
        <p:spPr>
          <a:xfrm>
            <a:off x="4651829" y="4048703"/>
            <a:ext cx="2005229" cy="369332"/>
          </a:xfrm>
          <a:prstGeom prst="rect">
            <a:avLst/>
          </a:prstGeom>
          <a:noFill/>
        </p:spPr>
        <p:txBody>
          <a:bodyPr wrap="none" rtlCol="0">
            <a:spAutoFit/>
          </a:bodyPr>
          <a:lstStyle/>
          <a:p>
            <a:r>
              <a:rPr lang="en-US" b="1" dirty="0"/>
              <a:t>Itchy/Irritated Eyes</a:t>
            </a:r>
          </a:p>
        </p:txBody>
      </p:sp>
      <p:cxnSp>
        <p:nvCxnSpPr>
          <p:cNvPr id="12" name="Straight Arrow Connector 11">
            <a:extLst>
              <a:ext uri="{FF2B5EF4-FFF2-40B4-BE49-F238E27FC236}">
                <a16:creationId xmlns:a16="http://schemas.microsoft.com/office/drawing/2014/main" id="{1291D460-5DB3-45E7-6174-9450D6AC016D}"/>
              </a:ext>
            </a:extLst>
          </p:cNvPr>
          <p:cNvCxnSpPr>
            <a:cxnSpLocks/>
          </p:cNvCxnSpPr>
          <p:nvPr/>
        </p:nvCxnSpPr>
        <p:spPr>
          <a:xfrm flipH="1">
            <a:off x="4383315" y="4639269"/>
            <a:ext cx="3701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EFDBAA8-CCF2-59B8-0384-6CDEB9D3786B}"/>
              </a:ext>
            </a:extLst>
          </p:cNvPr>
          <p:cNvSpPr txBox="1"/>
          <p:nvPr/>
        </p:nvSpPr>
        <p:spPr>
          <a:xfrm>
            <a:off x="4702629" y="4454211"/>
            <a:ext cx="1296060" cy="369332"/>
          </a:xfrm>
          <a:prstGeom prst="rect">
            <a:avLst/>
          </a:prstGeom>
          <a:noFill/>
        </p:spPr>
        <p:txBody>
          <a:bodyPr wrap="none" rtlCol="0">
            <a:spAutoFit/>
          </a:bodyPr>
          <a:lstStyle/>
          <a:p>
            <a:r>
              <a:rPr lang="en-US" b="1" dirty="0"/>
              <a:t>Sore Throat</a:t>
            </a:r>
          </a:p>
        </p:txBody>
      </p:sp>
      <p:cxnSp>
        <p:nvCxnSpPr>
          <p:cNvPr id="16" name="Straight Arrow Connector 15">
            <a:extLst>
              <a:ext uri="{FF2B5EF4-FFF2-40B4-BE49-F238E27FC236}">
                <a16:creationId xmlns:a16="http://schemas.microsoft.com/office/drawing/2014/main" id="{FFD31F65-9BED-4E99-B623-CDC185AF87A5}"/>
              </a:ext>
            </a:extLst>
          </p:cNvPr>
          <p:cNvCxnSpPr>
            <a:cxnSpLocks/>
          </p:cNvCxnSpPr>
          <p:nvPr/>
        </p:nvCxnSpPr>
        <p:spPr>
          <a:xfrm flipH="1">
            <a:off x="4492171" y="5044043"/>
            <a:ext cx="26125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86F31D4-4E32-EAA1-3E0E-8D1ED9617C97}"/>
              </a:ext>
            </a:extLst>
          </p:cNvPr>
          <p:cNvSpPr txBox="1"/>
          <p:nvPr/>
        </p:nvSpPr>
        <p:spPr>
          <a:xfrm>
            <a:off x="4702629" y="4858985"/>
            <a:ext cx="785793" cy="369332"/>
          </a:xfrm>
          <a:prstGeom prst="rect">
            <a:avLst/>
          </a:prstGeom>
          <a:noFill/>
        </p:spPr>
        <p:txBody>
          <a:bodyPr wrap="none" rtlCol="0">
            <a:spAutoFit/>
          </a:bodyPr>
          <a:lstStyle/>
          <a:p>
            <a:r>
              <a:rPr lang="en-US" b="1" dirty="0"/>
              <a:t>Cough</a:t>
            </a:r>
          </a:p>
        </p:txBody>
      </p:sp>
    </p:spTree>
    <p:extLst>
      <p:ext uri="{BB962C8B-B14F-4D97-AF65-F5344CB8AC3E}">
        <p14:creationId xmlns:p14="http://schemas.microsoft.com/office/powerpoint/2010/main" val="1417387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F1FC3-0F52-79CF-1486-DCBE0F316ADA}"/>
              </a:ext>
            </a:extLst>
          </p:cNvPr>
          <p:cNvSpPr>
            <a:spLocks noGrp="1"/>
          </p:cNvSpPr>
          <p:nvPr>
            <p:ph type="ctrTitle"/>
          </p:nvPr>
        </p:nvSpPr>
        <p:spPr>
          <a:xfrm>
            <a:off x="1396230" y="204573"/>
            <a:ext cx="9842788" cy="451249"/>
          </a:xfrm>
        </p:spPr>
        <p:txBody>
          <a:bodyPr/>
          <a:lstStyle/>
          <a:p>
            <a:r>
              <a:rPr lang="en-US" dirty="0"/>
              <a:t>More Moms Reported Symptoms with Higher PM</a:t>
            </a:r>
            <a:r>
              <a:rPr lang="en-US" baseline="-25000" dirty="0"/>
              <a:t>2.5</a:t>
            </a:r>
            <a:r>
              <a:rPr lang="en-US" dirty="0"/>
              <a:t> Exposure</a:t>
            </a:r>
          </a:p>
        </p:txBody>
      </p:sp>
      <p:pic>
        <p:nvPicPr>
          <p:cNvPr id="4" name="Content Placeholder 3">
            <a:extLst>
              <a:ext uri="{FF2B5EF4-FFF2-40B4-BE49-F238E27FC236}">
                <a16:creationId xmlns:a16="http://schemas.microsoft.com/office/drawing/2014/main" id="{2C7DC9F2-A6FE-7FF8-B28A-1376AB97821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186" b="2812"/>
          <a:stretch>
            <a:fillRect/>
          </a:stretch>
        </p:blipFill>
        <p:spPr bwMode="auto">
          <a:xfrm>
            <a:off x="1396229" y="663080"/>
            <a:ext cx="10353949" cy="5679230"/>
          </a:xfrm>
          <a:prstGeom prst="rect">
            <a:avLst/>
          </a:prstGeom>
          <a:noFill/>
          <a:ln>
            <a:noFill/>
          </a:ln>
        </p:spPr>
      </p:pic>
      <p:sp>
        <p:nvSpPr>
          <p:cNvPr id="3" name="TextBox 2">
            <a:extLst>
              <a:ext uri="{FF2B5EF4-FFF2-40B4-BE49-F238E27FC236}">
                <a16:creationId xmlns:a16="http://schemas.microsoft.com/office/drawing/2014/main" id="{9D722BF3-F540-FC9E-0C6A-FE13BEE92D2D}"/>
              </a:ext>
            </a:extLst>
          </p:cNvPr>
          <p:cNvSpPr txBox="1"/>
          <p:nvPr/>
        </p:nvSpPr>
        <p:spPr>
          <a:xfrm>
            <a:off x="8483601" y="6342309"/>
            <a:ext cx="2846613" cy="369332"/>
          </a:xfrm>
          <a:prstGeom prst="rect">
            <a:avLst/>
          </a:prstGeom>
          <a:noFill/>
        </p:spPr>
        <p:txBody>
          <a:bodyPr wrap="none" rtlCol="0">
            <a:spAutoFit/>
          </a:bodyPr>
          <a:lstStyle/>
          <a:p>
            <a:r>
              <a:rPr lang="en-US" dirty="0"/>
              <a:t>* Total Respondents N = 440</a:t>
            </a:r>
          </a:p>
        </p:txBody>
      </p:sp>
    </p:spTree>
    <p:extLst>
      <p:ext uri="{BB962C8B-B14F-4D97-AF65-F5344CB8AC3E}">
        <p14:creationId xmlns:p14="http://schemas.microsoft.com/office/powerpoint/2010/main" val="3551395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0F1E3-F3F0-3358-CA49-F9A198948AEF}"/>
              </a:ext>
            </a:extLst>
          </p:cNvPr>
          <p:cNvSpPr>
            <a:spLocks noGrp="1"/>
          </p:cNvSpPr>
          <p:nvPr>
            <p:ph type="ctrTitle"/>
          </p:nvPr>
        </p:nvSpPr>
        <p:spPr/>
        <p:txBody>
          <a:bodyPr/>
          <a:lstStyle/>
          <a:p>
            <a:r>
              <a:rPr lang="en-US" dirty="0"/>
              <a:t>Pilot Study: Prenatal Wildfire PM</a:t>
            </a:r>
            <a:r>
              <a:rPr lang="en-US" baseline="-25000" dirty="0"/>
              <a:t>2.5</a:t>
            </a:r>
            <a:r>
              <a:rPr lang="en-US" dirty="0"/>
              <a:t> and Child CBCL Scores at 4-5 years old</a:t>
            </a:r>
          </a:p>
        </p:txBody>
      </p:sp>
      <p:sp>
        <p:nvSpPr>
          <p:cNvPr id="3" name="Text Placeholder 2">
            <a:extLst>
              <a:ext uri="{FF2B5EF4-FFF2-40B4-BE49-F238E27FC236}">
                <a16:creationId xmlns:a16="http://schemas.microsoft.com/office/drawing/2014/main" id="{24FE662D-4F7E-C7A6-F6FF-8D0A5A426308}"/>
              </a:ext>
            </a:extLst>
          </p:cNvPr>
          <p:cNvSpPr>
            <a:spLocks noGrp="1"/>
          </p:cNvSpPr>
          <p:nvPr>
            <p:ph type="body" sz="half" idx="2"/>
          </p:nvPr>
        </p:nvSpPr>
        <p:spPr>
          <a:xfrm>
            <a:off x="1396230" y="1610315"/>
            <a:ext cx="7089402" cy="4139853"/>
          </a:xfrm>
        </p:spPr>
        <p:txBody>
          <a:bodyPr/>
          <a:lstStyle/>
          <a:p>
            <a:r>
              <a:rPr lang="en-US" dirty="0"/>
              <a:t>Recruited 125 B-SAFE mothers of children exposed prenatally to 2017 and 2018 wildfires into a follow-up pilot study </a:t>
            </a:r>
            <a:br>
              <a:rPr lang="en-US" dirty="0"/>
            </a:br>
            <a:r>
              <a:rPr lang="en-US" dirty="0"/>
              <a:t>(all remote surveys) – </a:t>
            </a:r>
            <a:r>
              <a:rPr lang="en-US" dirty="0">
                <a:solidFill>
                  <a:schemeClr val="accent2"/>
                </a:solidFill>
              </a:rPr>
              <a:t>Anh Nguyen (respiratory/asthma)</a:t>
            </a:r>
          </a:p>
          <a:p>
            <a:r>
              <a:rPr lang="en-US" dirty="0"/>
              <a:t>106 completed Child Behavior Checklist (CBCL) </a:t>
            </a:r>
            <a:br>
              <a:rPr lang="en-US" dirty="0"/>
            </a:br>
            <a:r>
              <a:rPr lang="en-US" dirty="0"/>
              <a:t>(52 males, 54 females)</a:t>
            </a:r>
          </a:p>
          <a:p>
            <a:r>
              <a:rPr lang="en-US" dirty="0"/>
              <a:t>Estimates of ground-level 24-hour average PM</a:t>
            </a:r>
            <a:r>
              <a:rPr lang="en-US" baseline="-25000" dirty="0"/>
              <a:t>2.5</a:t>
            </a:r>
            <a:r>
              <a:rPr lang="en-US" dirty="0"/>
              <a:t> linked to geocoded residential and evacuation/relocation addresses for B-SAFE families </a:t>
            </a:r>
          </a:p>
          <a:p>
            <a:r>
              <a:rPr lang="en-US" dirty="0"/>
              <a:t>Linear regression models were used to evaluate association between PM</a:t>
            </a:r>
            <a:r>
              <a:rPr lang="en-US" baseline="-25000" dirty="0"/>
              <a:t>2.5</a:t>
            </a:r>
            <a:r>
              <a:rPr lang="en-US" dirty="0"/>
              <a:t> as an average exposure over the course of the wildfire and a child’s CBCL scores</a:t>
            </a:r>
          </a:p>
        </p:txBody>
      </p:sp>
      <p:pic>
        <p:nvPicPr>
          <p:cNvPr id="14338" name="Picture 2" descr="229,900+ 4 Years Old Boy Stock Photos, Pictures &amp; Royalty-Free Images -  iStock">
            <a:extLst>
              <a:ext uri="{FF2B5EF4-FFF2-40B4-BE49-F238E27FC236}">
                <a16:creationId xmlns:a16="http://schemas.microsoft.com/office/drawing/2014/main" id="{07556532-F1B3-31E5-6ADD-41ABCE0EED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44" r="5612" b="4082"/>
          <a:stretch/>
        </p:blipFill>
        <p:spPr bwMode="auto">
          <a:xfrm>
            <a:off x="8389875" y="0"/>
            <a:ext cx="3802125" cy="627017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210F107A-82DB-AC2E-F927-CBA639ED3BA8}"/>
              </a:ext>
            </a:extLst>
          </p:cNvPr>
          <p:cNvSpPr txBox="1">
            <a:spLocks/>
          </p:cNvSpPr>
          <p:nvPr/>
        </p:nvSpPr>
        <p:spPr>
          <a:xfrm>
            <a:off x="2707263" y="6371554"/>
            <a:ext cx="6525167" cy="35257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dirty="0">
                <a:solidFill>
                  <a:schemeClr val="accent2"/>
                </a:solidFill>
              </a:rPr>
              <a:t>Analysis by Amanda Goodrich </a:t>
            </a:r>
          </a:p>
          <a:p>
            <a:pPr marL="457200" lvl="1" indent="0">
              <a:buFont typeface="Arial" panose="020B0604020202020204" pitchFamily="34" charset="0"/>
              <a:buNone/>
            </a:pPr>
            <a:endParaRPr lang="en-US" dirty="0">
              <a:solidFill>
                <a:schemeClr val="accent2"/>
              </a:solidFill>
            </a:endParaRPr>
          </a:p>
        </p:txBody>
      </p:sp>
    </p:spTree>
    <p:extLst>
      <p:ext uri="{BB962C8B-B14F-4D97-AF65-F5344CB8AC3E}">
        <p14:creationId xmlns:p14="http://schemas.microsoft.com/office/powerpoint/2010/main" val="2044919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9F290-8212-6C1D-2863-F9D864A47A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5E566-9C9A-46A1-64A7-B614CF653B1C}"/>
              </a:ext>
            </a:extLst>
          </p:cNvPr>
          <p:cNvSpPr>
            <a:spLocks noGrp="1"/>
          </p:cNvSpPr>
          <p:nvPr>
            <p:ph type="title"/>
          </p:nvPr>
        </p:nvSpPr>
        <p:spPr>
          <a:xfrm>
            <a:off x="1097280" y="449019"/>
            <a:ext cx="10058400" cy="1078883"/>
          </a:xfrm>
        </p:spPr>
        <p:txBody>
          <a:bodyPr>
            <a:noAutofit/>
          </a:bodyPr>
          <a:lstStyle/>
          <a:p>
            <a:r>
              <a:rPr lang="en-US" sz="3200" dirty="0">
                <a:latin typeface="Proxima Nova Light" panose="02000506030000020004"/>
              </a:rPr>
              <a:t>Significant Associations between Wildfire PM</a:t>
            </a:r>
            <a:r>
              <a:rPr lang="en-US" sz="3200" baseline="-25000" dirty="0">
                <a:latin typeface="Proxima Nova Light" panose="02000506030000020004"/>
              </a:rPr>
              <a:t>2.5</a:t>
            </a:r>
            <a:r>
              <a:rPr lang="en-US" sz="3200" dirty="0">
                <a:latin typeface="Proxima Nova Light" panose="02000506030000020004"/>
              </a:rPr>
              <a:t> and </a:t>
            </a:r>
            <a:br>
              <a:rPr lang="en-US" sz="3200" dirty="0">
                <a:latin typeface="Proxima Nova Light" panose="02000506030000020004"/>
              </a:rPr>
            </a:br>
            <a:r>
              <a:rPr lang="en-US" sz="3200" dirty="0">
                <a:latin typeface="Proxima Nova Light" panose="02000506030000020004"/>
              </a:rPr>
              <a:t>Child Behavior on CBCL at Age 4-5 years, in Males</a:t>
            </a:r>
          </a:p>
        </p:txBody>
      </p:sp>
      <p:graphicFrame>
        <p:nvGraphicFramePr>
          <p:cNvPr id="6" name="Content Placeholder 5">
            <a:extLst>
              <a:ext uri="{FF2B5EF4-FFF2-40B4-BE49-F238E27FC236}">
                <a16:creationId xmlns:a16="http://schemas.microsoft.com/office/drawing/2014/main" id="{C8038F69-624E-854E-B589-833A984E4D3A}"/>
              </a:ext>
            </a:extLst>
          </p:cNvPr>
          <p:cNvGraphicFramePr>
            <a:graphicFrameLocks noGrp="1"/>
          </p:cNvGraphicFramePr>
          <p:nvPr>
            <p:ph idx="1"/>
          </p:nvPr>
        </p:nvGraphicFramePr>
        <p:xfrm>
          <a:off x="614149" y="1626939"/>
          <a:ext cx="11069228" cy="3122295"/>
        </p:xfrm>
        <a:graphic>
          <a:graphicData uri="http://schemas.openxmlformats.org/drawingml/2006/table">
            <a:tbl>
              <a:tblPr>
                <a:solidFill>
                  <a:srgbClr val="FFC000"/>
                </a:solidFill>
                <a:tableStyleId>{68D230F3-CF80-4859-8CE7-A43EE81993B5}</a:tableStyleId>
              </a:tblPr>
              <a:tblGrid>
                <a:gridCol w="2934269">
                  <a:extLst>
                    <a:ext uri="{9D8B030D-6E8A-4147-A177-3AD203B41FA5}">
                      <a16:colId xmlns:a16="http://schemas.microsoft.com/office/drawing/2014/main" val="4206341402"/>
                    </a:ext>
                  </a:extLst>
                </a:gridCol>
                <a:gridCol w="1977033">
                  <a:extLst>
                    <a:ext uri="{9D8B030D-6E8A-4147-A177-3AD203B41FA5}">
                      <a16:colId xmlns:a16="http://schemas.microsoft.com/office/drawing/2014/main" val="256980215"/>
                    </a:ext>
                  </a:extLst>
                </a:gridCol>
                <a:gridCol w="817083">
                  <a:extLst>
                    <a:ext uri="{9D8B030D-6E8A-4147-A177-3AD203B41FA5}">
                      <a16:colId xmlns:a16="http://schemas.microsoft.com/office/drawing/2014/main" val="2978467770"/>
                    </a:ext>
                  </a:extLst>
                </a:gridCol>
                <a:gridCol w="1877839">
                  <a:extLst>
                    <a:ext uri="{9D8B030D-6E8A-4147-A177-3AD203B41FA5}">
                      <a16:colId xmlns:a16="http://schemas.microsoft.com/office/drawing/2014/main" val="2860059318"/>
                    </a:ext>
                  </a:extLst>
                </a:gridCol>
                <a:gridCol w="758343">
                  <a:extLst>
                    <a:ext uri="{9D8B030D-6E8A-4147-A177-3AD203B41FA5}">
                      <a16:colId xmlns:a16="http://schemas.microsoft.com/office/drawing/2014/main" val="1770511983"/>
                    </a:ext>
                  </a:extLst>
                </a:gridCol>
                <a:gridCol w="1919681">
                  <a:extLst>
                    <a:ext uri="{9D8B030D-6E8A-4147-A177-3AD203B41FA5}">
                      <a16:colId xmlns:a16="http://schemas.microsoft.com/office/drawing/2014/main" val="2926298726"/>
                    </a:ext>
                  </a:extLst>
                </a:gridCol>
                <a:gridCol w="784980">
                  <a:extLst>
                    <a:ext uri="{9D8B030D-6E8A-4147-A177-3AD203B41FA5}">
                      <a16:colId xmlns:a16="http://schemas.microsoft.com/office/drawing/2014/main" val="3072797900"/>
                    </a:ext>
                  </a:extLst>
                </a:gridCol>
              </a:tblGrid>
              <a:tr h="279835">
                <a:tc rowSpan="2">
                  <a:txBody>
                    <a:bodyPr/>
                    <a:lstStyle/>
                    <a:p>
                      <a:pPr algn="r" fontAlgn="b"/>
                      <a:r>
                        <a:rPr lang="en-US" sz="1800" u="none" strike="noStrike" dirty="0">
                          <a:effectLst/>
                        </a:rPr>
                        <a:t>Child Behavior </a:t>
                      </a:r>
                    </a:p>
                    <a:p>
                      <a:pPr algn="r" fontAlgn="b"/>
                      <a:r>
                        <a:rPr lang="en-US" sz="1800" u="none" strike="noStrike" dirty="0">
                          <a:effectLst/>
                        </a:rPr>
                        <a:t>Checklist Outcome</a:t>
                      </a:r>
                      <a:endParaRPr lang="en-US" sz="18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gridSpan="2">
                  <a:txBody>
                    <a:bodyPr/>
                    <a:lstStyle/>
                    <a:p>
                      <a:pPr algn="ctr" fontAlgn="b"/>
                      <a:r>
                        <a:rPr lang="en-US" sz="1800" u="none" strike="noStrike" dirty="0">
                          <a:effectLst/>
                        </a:rPr>
                        <a:t>All (N = 106)</a:t>
                      </a:r>
                      <a:endParaRPr lang="en-US" sz="1800" b="0" i="0" u="none" strike="noStrike" dirty="0">
                        <a:solidFill>
                          <a:srgbClr val="000000"/>
                        </a:solidFill>
                        <a:effectLst/>
                        <a:latin typeface="Aptos Narrow" panose="020B0004020202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hMerge="1">
                  <a:txBody>
                    <a:bodyPr/>
                    <a:lstStyle/>
                    <a:p>
                      <a:endParaRPr lang="en-US"/>
                    </a:p>
                  </a:txBody>
                  <a:tcPr/>
                </a:tc>
                <a:tc gridSpan="2">
                  <a:txBody>
                    <a:bodyPr/>
                    <a:lstStyle/>
                    <a:p>
                      <a:pPr algn="ctr" fontAlgn="b"/>
                      <a:r>
                        <a:rPr lang="en-US" sz="1800" u="none" strike="noStrike" dirty="0">
                          <a:effectLst/>
                        </a:rPr>
                        <a:t>Males (N = 52)</a:t>
                      </a:r>
                      <a:endParaRPr lang="en-US" sz="1800" b="0" i="0" u="none" strike="noStrike" dirty="0">
                        <a:solidFill>
                          <a:srgbClr val="000000"/>
                        </a:solidFill>
                        <a:effectLst/>
                        <a:latin typeface="Aptos Narrow" panose="020B0004020202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hMerge="1">
                  <a:txBody>
                    <a:bodyPr/>
                    <a:lstStyle/>
                    <a:p>
                      <a:endParaRPr lang="en-US"/>
                    </a:p>
                  </a:txBody>
                  <a:tcPr/>
                </a:tc>
                <a:tc gridSpan="2">
                  <a:txBody>
                    <a:bodyPr/>
                    <a:lstStyle/>
                    <a:p>
                      <a:pPr algn="ctr" fontAlgn="b"/>
                      <a:r>
                        <a:rPr lang="en-US" sz="1800" u="none" strike="noStrike" dirty="0">
                          <a:effectLst/>
                        </a:rPr>
                        <a:t>Females (N = 54)</a:t>
                      </a:r>
                      <a:endParaRPr lang="en-US" sz="1800" b="0" i="0" u="none" strike="noStrike" dirty="0">
                        <a:solidFill>
                          <a:srgbClr val="000000"/>
                        </a:solidFill>
                        <a:effectLst/>
                        <a:latin typeface="Aptos Narrow" panose="020B0004020202020204" pitchFamily="34"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hMerge="1">
                  <a:txBody>
                    <a:bodyPr/>
                    <a:lstStyle/>
                    <a:p>
                      <a:endParaRPr lang="en-US"/>
                    </a:p>
                  </a:txBody>
                  <a:tcPr/>
                </a:tc>
                <a:extLst>
                  <a:ext uri="{0D108BD9-81ED-4DB2-BD59-A6C34878D82A}">
                    <a16:rowId xmlns:a16="http://schemas.microsoft.com/office/drawing/2014/main" val="3707529502"/>
                  </a:ext>
                </a:extLst>
              </a:tr>
              <a:tr h="279835">
                <a:tc vMerge="1">
                  <a:txBody>
                    <a:bodyPr/>
                    <a:lstStyle/>
                    <a:p>
                      <a:endParaRPr dirty="0"/>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RR (95% Cl)</a:t>
                      </a:r>
                      <a:endParaRPr lang="en-US" sz="1800" b="0" i="0" u="none" strike="noStrike" dirty="0">
                        <a:solidFill>
                          <a:srgbClr val="000000"/>
                        </a:solidFill>
                        <a:effectLst/>
                        <a:latin typeface="Aptos Narrow" panose="020B0004020202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fontAlgn="b"/>
                      <a:r>
                        <a:rPr lang="en-US" sz="1800" u="none" strike="noStrike" dirty="0">
                          <a:effectLst/>
                        </a:rPr>
                        <a:t>P</a:t>
                      </a:r>
                      <a:endParaRPr lang="en-US" sz="1800" b="0" i="1" u="none" strike="noStrike" dirty="0">
                        <a:solidFill>
                          <a:srgbClr val="000000"/>
                        </a:solidFill>
                        <a:effectLst/>
                        <a:latin typeface="Aptos Narrow" panose="020B0004020202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fontAlgn="b"/>
                      <a:r>
                        <a:rPr lang="en-US" sz="1800" u="none" strike="noStrike" dirty="0">
                          <a:effectLst/>
                        </a:rPr>
                        <a:t>RR (95% Cl)</a:t>
                      </a:r>
                      <a:endParaRPr lang="en-US" sz="1800" b="0" i="0" u="none" strike="noStrike" dirty="0">
                        <a:solidFill>
                          <a:srgbClr val="000000"/>
                        </a:solidFill>
                        <a:effectLst/>
                        <a:latin typeface="Aptos Narrow" panose="020B0004020202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fontAlgn="b"/>
                      <a:r>
                        <a:rPr lang="en-US" sz="1800" u="none" strike="noStrike" dirty="0">
                          <a:effectLst/>
                        </a:rPr>
                        <a:t>P</a:t>
                      </a:r>
                      <a:endParaRPr lang="en-US" sz="1800" b="0" i="1" u="none" strike="noStrike" dirty="0">
                        <a:solidFill>
                          <a:srgbClr val="000000"/>
                        </a:solidFill>
                        <a:effectLst/>
                        <a:latin typeface="Aptos Narrow" panose="020B0004020202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fontAlgn="b"/>
                      <a:r>
                        <a:rPr lang="en-US" sz="1800" u="none" strike="noStrike" dirty="0">
                          <a:effectLst/>
                        </a:rPr>
                        <a:t>RR (95% Cl)</a:t>
                      </a:r>
                      <a:endParaRPr lang="en-US" sz="1800" b="0" i="0" u="none" strike="noStrike" dirty="0">
                        <a:solidFill>
                          <a:srgbClr val="000000"/>
                        </a:solidFill>
                        <a:effectLst/>
                        <a:latin typeface="Aptos Narrow" panose="020B0004020202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fontAlgn="b"/>
                      <a:r>
                        <a:rPr lang="en-US" sz="1800" u="none" strike="noStrike" dirty="0">
                          <a:effectLst/>
                        </a:rPr>
                        <a:t>P</a:t>
                      </a:r>
                      <a:endParaRPr lang="en-US" sz="1800" b="0" i="1" u="none" strike="noStrike" dirty="0">
                        <a:solidFill>
                          <a:srgbClr val="000000"/>
                        </a:solidFill>
                        <a:effectLst/>
                        <a:latin typeface="Aptos Narrow" panose="020B0004020202020204" pitchFamily="34"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203014222"/>
                  </a:ext>
                </a:extLst>
              </a:tr>
              <a:tr h="279835">
                <a:tc>
                  <a:txBody>
                    <a:bodyPr/>
                    <a:lstStyle/>
                    <a:p>
                      <a:pPr algn="r" fontAlgn="b"/>
                      <a:r>
                        <a:rPr lang="en-US" sz="1800" u="none" strike="noStrike" dirty="0">
                          <a:effectLst/>
                        </a:rPr>
                        <a:t>Internalizing Problems</a:t>
                      </a:r>
                      <a:endParaRPr lang="en-US" sz="18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 1.53 (1.02, 2.31)</a:t>
                      </a:r>
                    </a:p>
                  </a:txBody>
                  <a:tcPr marL="9525" marR="9525" marT="9525" marB="0" anchor="b">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0.042</a:t>
                      </a:r>
                    </a:p>
                  </a:txBody>
                  <a:tcPr marL="9525" marR="9525" marT="9525" marB="0" anchor="b">
                    <a:lnT w="12700" cap="flat" cmpd="sng" algn="ctr">
                      <a:solidFill>
                        <a:schemeClr val="tx1"/>
                      </a:solidFill>
                      <a:prstDash val="solid"/>
                      <a:round/>
                      <a:headEnd type="none" w="med" len="med"/>
                      <a:tailEnd type="none" w="med" len="med"/>
                    </a:lnT>
                    <a:solidFill>
                      <a:srgbClr val="FFE579"/>
                    </a:solidFill>
                  </a:tcPr>
                </a:tc>
                <a:tc>
                  <a:txBody>
                    <a:bodyPr/>
                    <a:lstStyle/>
                    <a:p>
                      <a:pPr algn="ctr" fontAlgn="b"/>
                      <a:r>
                        <a:rPr lang="en-US" sz="1800" b="0" i="0" u="none" strike="noStrike">
                          <a:solidFill>
                            <a:srgbClr val="000000"/>
                          </a:solidFill>
                          <a:effectLst/>
                          <a:latin typeface="Calibri" panose="020F0502020204030204" pitchFamily="34" charset="0"/>
                        </a:rPr>
                        <a:t> 2.05 (1.44, 2.94)</a:t>
                      </a:r>
                    </a:p>
                  </a:txBody>
                  <a:tcPr marL="9525" marR="9525" marT="9525" marB="0" anchor="b">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0.000</a:t>
                      </a:r>
                    </a:p>
                  </a:txBody>
                  <a:tcPr marL="9525" marR="9525" marT="9525" marB="0" anchor="b">
                    <a:lnT w="12700" cap="flat" cmpd="sng" algn="ctr">
                      <a:solidFill>
                        <a:schemeClr val="tx1"/>
                      </a:solidFill>
                      <a:prstDash val="solid"/>
                      <a:round/>
                      <a:headEnd type="none" w="med" len="med"/>
                      <a:tailEnd type="none" w="med" len="med"/>
                    </a:lnT>
                    <a:solidFill>
                      <a:srgbClr val="FFE579"/>
                    </a:solidFill>
                  </a:tcPr>
                </a:tc>
                <a:tc>
                  <a:txBody>
                    <a:bodyPr/>
                    <a:lstStyle/>
                    <a:p>
                      <a:pPr algn="ctr" fontAlgn="b"/>
                      <a:r>
                        <a:rPr lang="en-US" sz="1800" b="0" i="0" u="none" strike="noStrike">
                          <a:solidFill>
                            <a:srgbClr val="000000"/>
                          </a:solidFill>
                          <a:effectLst/>
                          <a:latin typeface="Calibri" panose="020F0502020204030204" pitchFamily="34" charset="0"/>
                        </a:rPr>
                        <a:t> 0.85 (0.36, 2.01)</a:t>
                      </a:r>
                    </a:p>
                  </a:txBody>
                  <a:tcPr marL="9525" marR="9525" marT="9525" marB="0" anchor="b">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0.707</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315480427"/>
                  </a:ext>
                </a:extLst>
              </a:tr>
              <a:tr h="279835">
                <a:tc>
                  <a:txBody>
                    <a:bodyPr/>
                    <a:lstStyle/>
                    <a:p>
                      <a:pPr algn="r" fontAlgn="b"/>
                      <a:r>
                        <a:rPr lang="en-US" sz="1800" u="none" strike="noStrike" dirty="0">
                          <a:effectLst/>
                        </a:rPr>
                        <a:t>Externalizing Problems</a:t>
                      </a:r>
                      <a:endParaRPr lang="en-US" sz="18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 1.75 (1.15, 2.68)</a:t>
                      </a:r>
                    </a:p>
                  </a:txBody>
                  <a:tcPr marL="9525" marR="9525" marT="9525" marB="0" anchor="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0.010</a:t>
                      </a:r>
                    </a:p>
                  </a:txBody>
                  <a:tcPr marL="9525" marR="9525" marT="9525" marB="0" anchor="b">
                    <a:solidFill>
                      <a:srgbClr val="FFE579"/>
                    </a:solidFill>
                  </a:tcPr>
                </a:tc>
                <a:tc>
                  <a:txBody>
                    <a:bodyPr/>
                    <a:lstStyle/>
                    <a:p>
                      <a:pPr algn="ctr" fontAlgn="b"/>
                      <a:r>
                        <a:rPr lang="en-US" sz="1800" b="0" i="0" u="none" strike="noStrike">
                          <a:solidFill>
                            <a:srgbClr val="000000"/>
                          </a:solidFill>
                          <a:effectLst/>
                          <a:latin typeface="Calibri" panose="020F0502020204030204" pitchFamily="34" charset="0"/>
                        </a:rPr>
                        <a:t> 1.90 (1.19, 3.04)</a:t>
                      </a:r>
                    </a:p>
                  </a:txBody>
                  <a:tcPr marL="9525" marR="9525" marT="9525" marB="0" anchor="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0.008</a:t>
                      </a:r>
                    </a:p>
                  </a:txBody>
                  <a:tcPr marL="9525" marR="9525" marT="9525" marB="0" anchor="b">
                    <a:solidFill>
                      <a:srgbClr val="FFE579"/>
                    </a:solidFill>
                  </a:tcPr>
                </a:tc>
                <a:tc>
                  <a:txBody>
                    <a:bodyPr/>
                    <a:lstStyle/>
                    <a:p>
                      <a:pPr algn="ctr" fontAlgn="b"/>
                      <a:r>
                        <a:rPr lang="en-US" sz="1800" b="0" i="0" u="none" strike="noStrike">
                          <a:solidFill>
                            <a:srgbClr val="000000"/>
                          </a:solidFill>
                          <a:effectLst/>
                          <a:latin typeface="Calibri" panose="020F0502020204030204" pitchFamily="34" charset="0"/>
                        </a:rPr>
                        <a:t> 1.44 (0.64, 3.28)</a:t>
                      </a:r>
                    </a:p>
                  </a:txBody>
                  <a:tcPr marL="9525" marR="9525" marT="9525" marB="0" anchor="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0.379</a:t>
                      </a:r>
                    </a:p>
                  </a:txBody>
                  <a:tcPr marL="9525" marR="9525" marT="9525" marB="0" anchor="b">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304339379"/>
                  </a:ext>
                </a:extLst>
              </a:tr>
              <a:tr h="279835">
                <a:tc>
                  <a:txBody>
                    <a:bodyPr/>
                    <a:lstStyle/>
                    <a:p>
                      <a:pPr algn="r" fontAlgn="b"/>
                      <a:r>
                        <a:rPr lang="en-US" sz="1800" u="none" strike="noStrike" dirty="0">
                          <a:effectLst/>
                        </a:rPr>
                        <a:t> Total Problems</a:t>
                      </a:r>
                      <a:endParaRPr lang="en-US" sz="18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 1.71 (1.22, 2.40)</a:t>
                      </a:r>
                    </a:p>
                  </a:txBody>
                  <a:tcPr marL="9525" marR="9525" marT="9525" marB="0" anchor="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0.002</a:t>
                      </a:r>
                    </a:p>
                  </a:txBody>
                  <a:tcPr marL="9525" marR="9525" marT="9525" marB="0" anchor="b">
                    <a:solidFill>
                      <a:srgbClr val="FFE579"/>
                    </a:solidFill>
                  </a:tcPr>
                </a:tc>
                <a:tc>
                  <a:txBody>
                    <a:bodyPr/>
                    <a:lstStyle/>
                    <a:p>
                      <a:pPr algn="ctr" fontAlgn="b"/>
                      <a:r>
                        <a:rPr lang="en-US" sz="1800" b="0" i="0" u="none" strike="noStrike" dirty="0">
                          <a:solidFill>
                            <a:srgbClr val="000000"/>
                          </a:solidFill>
                          <a:effectLst/>
                          <a:latin typeface="Calibri" panose="020F0502020204030204" pitchFamily="34" charset="0"/>
                        </a:rPr>
                        <a:t> 1.99 (1.39, 2.86)</a:t>
                      </a:r>
                    </a:p>
                  </a:txBody>
                  <a:tcPr marL="9525" marR="9525" marT="9525" marB="0" anchor="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0.000</a:t>
                      </a:r>
                    </a:p>
                  </a:txBody>
                  <a:tcPr marL="9525" marR="9525" marT="9525" marB="0" anchor="b">
                    <a:solidFill>
                      <a:srgbClr val="FFE579"/>
                    </a:solidFill>
                  </a:tcPr>
                </a:tc>
                <a:tc>
                  <a:txBody>
                    <a:bodyPr/>
                    <a:lstStyle/>
                    <a:p>
                      <a:pPr algn="ctr" fontAlgn="b"/>
                      <a:r>
                        <a:rPr lang="en-US" sz="1800" b="0" i="0" u="none" strike="noStrike">
                          <a:solidFill>
                            <a:srgbClr val="000000"/>
                          </a:solidFill>
                          <a:effectLst/>
                          <a:latin typeface="Calibri" panose="020F0502020204030204" pitchFamily="34" charset="0"/>
                        </a:rPr>
                        <a:t> 1.40 (0.67, 2.91)</a:t>
                      </a:r>
                    </a:p>
                  </a:txBody>
                  <a:tcPr marL="9525" marR="9525" marT="9525" marB="0" anchor="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0.372</a:t>
                      </a:r>
                    </a:p>
                  </a:txBody>
                  <a:tcPr marL="9525" marR="9525" marT="9525" marB="0" anchor="b">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114699912"/>
                  </a:ext>
                </a:extLst>
              </a:tr>
              <a:tr h="279835">
                <a:tc>
                  <a:txBody>
                    <a:bodyPr/>
                    <a:lstStyle/>
                    <a:p>
                      <a:pPr algn="r" fontAlgn="b"/>
                      <a:r>
                        <a:rPr lang="en-US" sz="1800" u="none" strike="noStrike" dirty="0">
                          <a:effectLst/>
                        </a:rPr>
                        <a:t>Stress Problems</a:t>
                      </a:r>
                      <a:endParaRPr lang="en-US" sz="18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 2.02 (1.19, 3.41)</a:t>
                      </a:r>
                    </a:p>
                  </a:txBody>
                  <a:tcPr marL="9525" marR="9525" marT="9525" marB="0" anchor="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0.009</a:t>
                      </a:r>
                    </a:p>
                  </a:txBody>
                  <a:tcPr marL="9525" marR="9525" marT="9525" marB="0" anchor="b">
                    <a:solidFill>
                      <a:srgbClr val="FFE579"/>
                    </a:solidFill>
                  </a:tcPr>
                </a:tc>
                <a:tc>
                  <a:txBody>
                    <a:bodyPr/>
                    <a:lstStyle/>
                    <a:p>
                      <a:pPr algn="ctr" fontAlgn="b"/>
                      <a:r>
                        <a:rPr lang="en-US" sz="1800" b="0" i="0" u="none" strike="noStrike">
                          <a:solidFill>
                            <a:srgbClr val="000000"/>
                          </a:solidFill>
                          <a:effectLst/>
                          <a:latin typeface="Calibri" panose="020F0502020204030204" pitchFamily="34" charset="0"/>
                        </a:rPr>
                        <a:t> 2.63 (1.35, 5.14)</a:t>
                      </a:r>
                    </a:p>
                  </a:txBody>
                  <a:tcPr marL="9525" marR="9525" marT="9525" marB="0" anchor="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0.005</a:t>
                      </a:r>
                    </a:p>
                  </a:txBody>
                  <a:tcPr marL="9525" marR="9525" marT="9525" marB="0" anchor="b">
                    <a:solidFill>
                      <a:srgbClr val="FFE579"/>
                    </a:solidFill>
                  </a:tcPr>
                </a:tc>
                <a:tc>
                  <a:txBody>
                    <a:bodyPr/>
                    <a:lstStyle/>
                    <a:p>
                      <a:pPr algn="ctr" fontAlgn="b"/>
                      <a:r>
                        <a:rPr lang="en-US" sz="1800" b="0" i="0" u="none" strike="noStrike">
                          <a:solidFill>
                            <a:srgbClr val="000000"/>
                          </a:solidFill>
                          <a:effectLst/>
                          <a:latin typeface="Calibri" panose="020F0502020204030204" pitchFamily="34" charset="0"/>
                        </a:rPr>
                        <a:t> 1.23 (0.48, 3.13)</a:t>
                      </a:r>
                    </a:p>
                  </a:txBody>
                  <a:tcPr marL="9525" marR="9525" marT="9525" marB="0" anchor="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0.665</a:t>
                      </a:r>
                    </a:p>
                  </a:txBody>
                  <a:tcPr marL="9525" marR="9525" marT="9525" marB="0" anchor="b">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23157056"/>
                  </a:ext>
                </a:extLst>
              </a:tr>
              <a:tr h="279835">
                <a:tc>
                  <a:txBody>
                    <a:bodyPr/>
                    <a:lstStyle/>
                    <a:p>
                      <a:pPr algn="r" fontAlgn="b"/>
                      <a:r>
                        <a:rPr lang="en-US" sz="1800" u="none" strike="noStrike" dirty="0">
                          <a:effectLst/>
                        </a:rPr>
                        <a:t>Depressive Problems</a:t>
                      </a:r>
                      <a:endParaRPr lang="en-US" sz="18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 1.90 (1.04, 3.47)</a:t>
                      </a:r>
                    </a:p>
                  </a:txBody>
                  <a:tcPr marL="9525" marR="9525" marT="9525" marB="0" anchor="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0.036</a:t>
                      </a:r>
                    </a:p>
                  </a:txBody>
                  <a:tcPr marL="9525" marR="9525" marT="9525" marB="0" anchor="b">
                    <a:solidFill>
                      <a:srgbClr val="FFE579"/>
                    </a:solidFill>
                  </a:tcPr>
                </a:tc>
                <a:tc>
                  <a:txBody>
                    <a:bodyPr/>
                    <a:lstStyle/>
                    <a:p>
                      <a:pPr algn="ctr" fontAlgn="b"/>
                      <a:r>
                        <a:rPr lang="en-US" sz="1800" b="0" i="0" u="none" strike="noStrike">
                          <a:solidFill>
                            <a:srgbClr val="000000"/>
                          </a:solidFill>
                          <a:effectLst/>
                          <a:latin typeface="Calibri" panose="020F0502020204030204" pitchFamily="34" charset="0"/>
                        </a:rPr>
                        <a:t> 1.96 (0.87, 4.41)</a:t>
                      </a:r>
                    </a:p>
                  </a:txBody>
                  <a:tcPr marL="9525" marR="9525" marT="9525" marB="0" anchor="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0.105</a:t>
                      </a:r>
                    </a:p>
                  </a:txBody>
                  <a:tcPr marL="9525" marR="9525" marT="9525" marB="0" anchor="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 1.96 (0.65, 5.94)</a:t>
                      </a:r>
                    </a:p>
                  </a:txBody>
                  <a:tcPr marL="9525" marR="9525" marT="9525" marB="0" anchor="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0.232</a:t>
                      </a:r>
                    </a:p>
                  </a:txBody>
                  <a:tcPr marL="9525" marR="9525" marT="9525" marB="0" anchor="b">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17689057"/>
                  </a:ext>
                </a:extLst>
              </a:tr>
              <a:tr h="279835">
                <a:tc>
                  <a:txBody>
                    <a:bodyPr/>
                    <a:lstStyle/>
                    <a:p>
                      <a:pPr algn="r" fontAlgn="b"/>
                      <a:r>
                        <a:rPr lang="en-US" sz="1800" u="none" strike="noStrike" dirty="0">
                          <a:effectLst/>
                        </a:rPr>
                        <a:t>Anxiety Problems</a:t>
                      </a:r>
                      <a:endParaRPr lang="en-US" sz="18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 1.81 (1.22, 2.67)</a:t>
                      </a:r>
                    </a:p>
                  </a:txBody>
                  <a:tcPr marL="9525" marR="9525" marT="9525" marB="0" anchor="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0.003</a:t>
                      </a:r>
                    </a:p>
                  </a:txBody>
                  <a:tcPr marL="9525" marR="9525" marT="9525" marB="0" anchor="b">
                    <a:solidFill>
                      <a:srgbClr val="FFE579"/>
                    </a:solidFill>
                  </a:tcPr>
                </a:tc>
                <a:tc>
                  <a:txBody>
                    <a:bodyPr/>
                    <a:lstStyle/>
                    <a:p>
                      <a:pPr algn="ctr" fontAlgn="b"/>
                      <a:r>
                        <a:rPr lang="en-US" sz="1800" b="0" i="0" u="none" strike="noStrike">
                          <a:solidFill>
                            <a:srgbClr val="000000"/>
                          </a:solidFill>
                          <a:effectLst/>
                          <a:latin typeface="Calibri" panose="020F0502020204030204" pitchFamily="34" charset="0"/>
                        </a:rPr>
                        <a:t> 2.38 (1.48, 3.83)</a:t>
                      </a:r>
                    </a:p>
                  </a:txBody>
                  <a:tcPr marL="9525" marR="9525" marT="9525" marB="0" anchor="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0.000</a:t>
                      </a:r>
                    </a:p>
                  </a:txBody>
                  <a:tcPr marL="9525" marR="9525" marT="9525" marB="0" anchor="b">
                    <a:solidFill>
                      <a:srgbClr val="FFE579"/>
                    </a:solidFill>
                  </a:tcPr>
                </a:tc>
                <a:tc>
                  <a:txBody>
                    <a:bodyPr/>
                    <a:lstStyle/>
                    <a:p>
                      <a:pPr algn="ctr" fontAlgn="b"/>
                      <a:r>
                        <a:rPr lang="en-US" sz="1800" b="0" i="0" u="none" strike="noStrike">
                          <a:solidFill>
                            <a:srgbClr val="000000"/>
                          </a:solidFill>
                          <a:effectLst/>
                          <a:latin typeface="Calibri" panose="020F0502020204030204" pitchFamily="34" charset="0"/>
                        </a:rPr>
                        <a:t> 1.64 (0.67, 4.04)</a:t>
                      </a:r>
                    </a:p>
                  </a:txBody>
                  <a:tcPr marL="9525" marR="9525" marT="9525" marB="0" anchor="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0.282</a:t>
                      </a:r>
                    </a:p>
                  </a:txBody>
                  <a:tcPr marL="9525" marR="9525" marT="9525" marB="0" anchor="b">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9167809"/>
                  </a:ext>
                </a:extLst>
              </a:tr>
              <a:tr h="279835">
                <a:tc>
                  <a:txBody>
                    <a:bodyPr/>
                    <a:lstStyle/>
                    <a:p>
                      <a:pPr algn="r" fontAlgn="b"/>
                      <a:r>
                        <a:rPr lang="en-US" sz="1800" u="none" strike="noStrike" dirty="0">
                          <a:effectLst/>
                        </a:rPr>
                        <a:t>ASD Problems</a:t>
                      </a:r>
                      <a:endParaRPr lang="en-US" sz="18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 2.27 (1.13, 4.54)</a:t>
                      </a:r>
                    </a:p>
                  </a:txBody>
                  <a:tcPr marL="9525" marR="9525" marT="9525" marB="0" anchor="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0.021</a:t>
                      </a:r>
                    </a:p>
                  </a:txBody>
                  <a:tcPr marL="9525" marR="9525" marT="9525" marB="0" anchor="b">
                    <a:solidFill>
                      <a:srgbClr val="FFE579"/>
                    </a:solidFill>
                  </a:tcPr>
                </a:tc>
                <a:tc>
                  <a:txBody>
                    <a:bodyPr/>
                    <a:lstStyle/>
                    <a:p>
                      <a:pPr algn="ctr" fontAlgn="b"/>
                      <a:r>
                        <a:rPr lang="en-US" sz="1800" b="0" i="0" u="none" strike="noStrike">
                          <a:solidFill>
                            <a:srgbClr val="000000"/>
                          </a:solidFill>
                          <a:effectLst/>
                          <a:latin typeface="Calibri" panose="020F0502020204030204" pitchFamily="34" charset="0"/>
                        </a:rPr>
                        <a:t> 4.74 (2.34, 9.58)</a:t>
                      </a:r>
                    </a:p>
                  </a:txBody>
                  <a:tcPr marL="9525" marR="9525" marT="9525" marB="0" anchor="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0.000</a:t>
                      </a:r>
                    </a:p>
                  </a:txBody>
                  <a:tcPr marL="9525" marR="9525" marT="9525" marB="0" anchor="b">
                    <a:solidFill>
                      <a:srgbClr val="FFE579"/>
                    </a:solidFill>
                  </a:tcPr>
                </a:tc>
                <a:tc>
                  <a:txBody>
                    <a:bodyPr/>
                    <a:lstStyle/>
                    <a:p>
                      <a:pPr algn="ctr" fontAlgn="b"/>
                      <a:r>
                        <a:rPr lang="en-US" sz="1800" b="0" i="0" u="none" strike="noStrike">
                          <a:solidFill>
                            <a:srgbClr val="000000"/>
                          </a:solidFill>
                          <a:effectLst/>
                          <a:latin typeface="Calibri" panose="020F0502020204030204" pitchFamily="34" charset="0"/>
                        </a:rPr>
                        <a:t> 0.49 (0.12, 1.97)</a:t>
                      </a:r>
                    </a:p>
                  </a:txBody>
                  <a:tcPr marL="9525" marR="9525" marT="9525" marB="0" anchor="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0.317</a:t>
                      </a:r>
                    </a:p>
                  </a:txBody>
                  <a:tcPr marL="9525" marR="9525" marT="9525" marB="0" anchor="b">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8555489"/>
                  </a:ext>
                </a:extLst>
              </a:tr>
              <a:tr h="279835">
                <a:tc>
                  <a:txBody>
                    <a:bodyPr/>
                    <a:lstStyle/>
                    <a:p>
                      <a:pPr algn="r" fontAlgn="b"/>
                      <a:r>
                        <a:rPr lang="en-US" sz="1800" u="none" strike="noStrike" dirty="0">
                          <a:effectLst/>
                        </a:rPr>
                        <a:t>ADHD Problems</a:t>
                      </a:r>
                      <a:endParaRPr lang="en-US" sz="18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 1.68 (1.11, 2.54)</a:t>
                      </a:r>
                    </a:p>
                  </a:txBody>
                  <a:tcPr marL="9525" marR="9525" marT="9525" marB="0" anchor="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0.014</a:t>
                      </a:r>
                    </a:p>
                  </a:txBody>
                  <a:tcPr marL="9525" marR="9525" marT="9525" marB="0" anchor="b">
                    <a:solidFill>
                      <a:srgbClr val="FFE579"/>
                    </a:solidFill>
                  </a:tcPr>
                </a:tc>
                <a:tc>
                  <a:txBody>
                    <a:bodyPr/>
                    <a:lstStyle/>
                    <a:p>
                      <a:pPr algn="ctr" fontAlgn="b"/>
                      <a:r>
                        <a:rPr lang="en-US" sz="1800" b="0" i="0" u="none" strike="noStrike">
                          <a:solidFill>
                            <a:srgbClr val="000000"/>
                          </a:solidFill>
                          <a:effectLst/>
                          <a:latin typeface="Calibri" panose="020F0502020204030204" pitchFamily="34" charset="0"/>
                        </a:rPr>
                        <a:t> 1.37 (0.78, 2.41)</a:t>
                      </a:r>
                    </a:p>
                  </a:txBody>
                  <a:tcPr marL="9525" marR="9525" marT="9525" marB="0" anchor="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0.269</a:t>
                      </a:r>
                    </a:p>
                  </a:txBody>
                  <a:tcPr marL="9525" marR="9525" marT="9525" marB="0" anchor="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 2.20 (0.97, 4.98)</a:t>
                      </a:r>
                    </a:p>
                  </a:txBody>
                  <a:tcPr marL="9525" marR="9525" marT="9525" marB="0" anchor="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0.058</a:t>
                      </a:r>
                    </a:p>
                  </a:txBody>
                  <a:tcPr marL="9525" marR="9525" marT="9525" marB="0" anchor="b">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94932933"/>
                  </a:ext>
                </a:extLst>
              </a:tr>
              <a:tr h="170840">
                <a:tc>
                  <a:txBody>
                    <a:bodyPr/>
                    <a:lstStyle/>
                    <a:p>
                      <a:pPr algn="r" fontAlgn="b"/>
                      <a:r>
                        <a:rPr lang="en-US" sz="1800" u="none" strike="noStrike" dirty="0">
                          <a:effectLst/>
                        </a:rPr>
                        <a:t>Oppositional Defiant Problems</a:t>
                      </a:r>
                      <a:endParaRPr lang="en-US" sz="18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 1.84 (1.08, 3.14)</a:t>
                      </a: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0.024</a:t>
                      </a:r>
                    </a:p>
                  </a:txBody>
                  <a:tcPr marL="9525" marR="9525" marT="9525" marB="0" anchor="b">
                    <a:lnB w="12700" cap="flat" cmpd="sng" algn="ctr">
                      <a:solidFill>
                        <a:schemeClr val="tx1"/>
                      </a:solidFill>
                      <a:prstDash val="solid"/>
                      <a:round/>
                      <a:headEnd type="none" w="med" len="med"/>
                      <a:tailEnd type="none" w="med" len="med"/>
                    </a:lnB>
                    <a:solidFill>
                      <a:srgbClr val="FFE579"/>
                    </a:solidFill>
                  </a:tcPr>
                </a:tc>
                <a:tc>
                  <a:txBody>
                    <a:bodyPr/>
                    <a:lstStyle/>
                    <a:p>
                      <a:pPr algn="ctr" fontAlgn="b"/>
                      <a:r>
                        <a:rPr lang="en-US" sz="1800" b="0" i="0" u="none" strike="noStrike">
                          <a:solidFill>
                            <a:srgbClr val="000000"/>
                          </a:solidFill>
                          <a:effectLst/>
                          <a:latin typeface="Calibri" panose="020F0502020204030204" pitchFamily="34" charset="0"/>
                        </a:rPr>
                        <a:t> 2.16 (1.29, 3.60)</a:t>
                      </a: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0.003</a:t>
                      </a:r>
                    </a:p>
                  </a:txBody>
                  <a:tcPr marL="9525" marR="9525" marT="9525" marB="0" anchor="b">
                    <a:lnB w="12700" cap="flat" cmpd="sng" algn="ctr">
                      <a:solidFill>
                        <a:schemeClr val="tx1"/>
                      </a:solidFill>
                      <a:prstDash val="solid"/>
                      <a:round/>
                      <a:headEnd type="none" w="med" len="med"/>
                      <a:tailEnd type="none" w="med" len="med"/>
                    </a:lnB>
                    <a:solidFill>
                      <a:srgbClr val="FFE579"/>
                    </a:solidFill>
                  </a:tcPr>
                </a:tc>
                <a:tc>
                  <a:txBody>
                    <a:bodyPr/>
                    <a:lstStyle/>
                    <a:p>
                      <a:pPr algn="ctr" fontAlgn="b"/>
                      <a:r>
                        <a:rPr lang="en-US" sz="1800" b="0" i="0" u="none" strike="noStrike">
                          <a:solidFill>
                            <a:srgbClr val="000000"/>
                          </a:solidFill>
                          <a:effectLst/>
                          <a:latin typeface="Calibri" panose="020F0502020204030204" pitchFamily="34" charset="0"/>
                        </a:rPr>
                        <a:t> 1.26 (0.40, 4.01)</a:t>
                      </a: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0.691</a:t>
                      </a: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0465379"/>
                  </a:ext>
                </a:extLst>
              </a:tr>
            </a:tbl>
          </a:graphicData>
        </a:graphic>
      </p:graphicFrame>
      <p:sp>
        <p:nvSpPr>
          <p:cNvPr id="5" name="TextBox 4">
            <a:extLst>
              <a:ext uri="{FF2B5EF4-FFF2-40B4-BE49-F238E27FC236}">
                <a16:creationId xmlns:a16="http://schemas.microsoft.com/office/drawing/2014/main" id="{89583003-1701-B43A-5E5B-C9ED2424B2F8}"/>
              </a:ext>
            </a:extLst>
          </p:cNvPr>
          <p:cNvSpPr txBox="1"/>
          <p:nvPr/>
        </p:nvSpPr>
        <p:spPr>
          <a:xfrm>
            <a:off x="851616" y="4848271"/>
            <a:ext cx="10653441" cy="1200329"/>
          </a:xfrm>
          <a:prstGeom prst="rect">
            <a:avLst/>
          </a:prstGeom>
          <a:noFill/>
        </p:spPr>
        <p:txBody>
          <a:bodyPr wrap="square" rtlCol="0">
            <a:spAutoFit/>
          </a:bodyPr>
          <a:lstStyle/>
          <a:p>
            <a:pPr marL="285750" indent="-285750">
              <a:buFont typeface="Wingdings" panose="05000000000000000000" pitchFamily="2" charset="2"/>
              <a:buChar char="§"/>
            </a:pPr>
            <a:r>
              <a:rPr lang="en-US" dirty="0"/>
              <a:t>Neg. Binomial Regression Models Adjusted for Maternal Education (&lt; Bachelors Degree Vs Bachelors Degree or Greater), child’s age at time of CBCL, and child’s sex (for ”All” group)</a:t>
            </a:r>
          </a:p>
          <a:p>
            <a:pPr marL="285750" indent="-285750">
              <a:buFont typeface="Wingdings" panose="05000000000000000000" pitchFamily="2" charset="2"/>
              <a:buChar char="§"/>
            </a:pPr>
            <a:r>
              <a:rPr lang="en-US" dirty="0"/>
              <a:t>IQR Change in Average PM</a:t>
            </a:r>
            <a:r>
              <a:rPr lang="en-US" baseline="-25000" dirty="0"/>
              <a:t>2.5</a:t>
            </a:r>
            <a:r>
              <a:rPr lang="en-US" dirty="0"/>
              <a:t> during wildfire events 2017-2018</a:t>
            </a:r>
          </a:p>
          <a:p>
            <a:pPr marL="285750" indent="-285750">
              <a:buFont typeface="Wingdings" panose="05000000000000000000" pitchFamily="2" charset="2"/>
              <a:buChar char="§"/>
            </a:pPr>
            <a:r>
              <a:rPr lang="en-US" dirty="0"/>
              <a:t>Results for Maximum PM</a:t>
            </a:r>
            <a:r>
              <a:rPr lang="en-US" baseline="-25000" dirty="0"/>
              <a:t>2.5</a:t>
            </a:r>
            <a:r>
              <a:rPr lang="en-US" dirty="0"/>
              <a:t> during wildfire events were slightly attenuated</a:t>
            </a:r>
          </a:p>
        </p:txBody>
      </p:sp>
      <p:sp>
        <p:nvSpPr>
          <p:cNvPr id="3" name="Rectangle 2">
            <a:extLst>
              <a:ext uri="{FF2B5EF4-FFF2-40B4-BE49-F238E27FC236}">
                <a16:creationId xmlns:a16="http://schemas.microsoft.com/office/drawing/2014/main" id="{4D1752D8-6CC1-4A73-5CD8-E417FE5E3925}"/>
              </a:ext>
            </a:extLst>
          </p:cNvPr>
          <p:cNvSpPr/>
          <p:nvPr/>
        </p:nvSpPr>
        <p:spPr>
          <a:xfrm>
            <a:off x="614149" y="3913555"/>
            <a:ext cx="11065299" cy="26670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2510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E1FA1-D6C3-E461-55C0-8CB31B03D633}"/>
            </a:ext>
          </a:extLst>
        </p:cNvPr>
        <p:cNvGrpSpPr/>
        <p:nvPr/>
      </p:nvGrpSpPr>
      <p:grpSpPr>
        <a:xfrm>
          <a:off x="0" y="0"/>
          <a:ext cx="0" cy="0"/>
          <a:chOff x="0" y="0"/>
          <a:chExt cx="0" cy="0"/>
        </a:xfrm>
      </p:grpSpPr>
      <p:pic>
        <p:nvPicPr>
          <p:cNvPr id="5" name="Content Placeholder 4" descr="A graph of different colored squares&#10;&#10;Description automatically generated">
            <a:extLst>
              <a:ext uri="{FF2B5EF4-FFF2-40B4-BE49-F238E27FC236}">
                <a16:creationId xmlns:a16="http://schemas.microsoft.com/office/drawing/2014/main" id="{8D1DDEEA-DD8D-C5B4-D9AB-9CD3CDF397B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4855" r="1" b="1"/>
          <a:stretch/>
        </p:blipFill>
        <p:spPr>
          <a:xfrm>
            <a:off x="1179497" y="1052237"/>
            <a:ext cx="9865009" cy="5039728"/>
          </a:xfrm>
          <a:prstGeom prst="rect">
            <a:avLst/>
          </a:prstGeom>
        </p:spPr>
      </p:pic>
      <p:cxnSp>
        <p:nvCxnSpPr>
          <p:cNvPr id="6" name="Straight Connector 5">
            <a:extLst>
              <a:ext uri="{FF2B5EF4-FFF2-40B4-BE49-F238E27FC236}">
                <a16:creationId xmlns:a16="http://schemas.microsoft.com/office/drawing/2014/main" id="{4E596A44-C120-ED9F-4A51-CADFB47E23E9}"/>
              </a:ext>
            </a:extLst>
          </p:cNvPr>
          <p:cNvCxnSpPr>
            <a:cxnSpLocks/>
          </p:cNvCxnSpPr>
          <p:nvPr/>
        </p:nvCxnSpPr>
        <p:spPr>
          <a:xfrm>
            <a:off x="6486144" y="1052237"/>
            <a:ext cx="0" cy="341003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1F650671-1C80-1962-140C-CF54D62C2DB3}"/>
              </a:ext>
            </a:extLst>
          </p:cNvPr>
          <p:cNvSpPr>
            <a:spLocks noGrp="1"/>
          </p:cNvSpPr>
          <p:nvPr>
            <p:ph type="title"/>
          </p:nvPr>
        </p:nvSpPr>
        <p:spPr>
          <a:xfrm>
            <a:off x="999743" y="286604"/>
            <a:ext cx="10253471" cy="1078883"/>
          </a:xfrm>
        </p:spPr>
        <p:txBody>
          <a:bodyPr>
            <a:noAutofit/>
          </a:bodyPr>
          <a:lstStyle/>
          <a:p>
            <a:pPr algn="ctr"/>
            <a:r>
              <a:rPr lang="en-US" sz="3200" dirty="0">
                <a:latin typeface="Proxima Nova Light" panose="02000506030000020004"/>
              </a:rPr>
              <a:t>Distributions of CBCL Scores by Child Sex – Age 4-5 yrs</a:t>
            </a:r>
          </a:p>
        </p:txBody>
      </p:sp>
    </p:spTree>
    <p:extLst>
      <p:ext uri="{BB962C8B-B14F-4D97-AF65-F5344CB8AC3E}">
        <p14:creationId xmlns:p14="http://schemas.microsoft.com/office/powerpoint/2010/main" val="2249430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2611D-7FD2-99F6-2DC8-F1010334B787}"/>
              </a:ext>
            </a:extLst>
          </p:cNvPr>
          <p:cNvSpPr>
            <a:spLocks noGrp="1"/>
          </p:cNvSpPr>
          <p:nvPr>
            <p:ph type="ctrTitle"/>
          </p:nvPr>
        </p:nvSpPr>
        <p:spPr>
          <a:xfrm>
            <a:off x="853861" y="427982"/>
            <a:ext cx="9144000" cy="451249"/>
          </a:xfrm>
        </p:spPr>
        <p:txBody>
          <a:bodyPr/>
          <a:lstStyle/>
          <a:p>
            <a:r>
              <a:rPr lang="en-US" dirty="0"/>
              <a:t>B-SAFE Follow-Up in Childhood</a:t>
            </a:r>
          </a:p>
        </p:txBody>
      </p:sp>
      <p:sp>
        <p:nvSpPr>
          <p:cNvPr id="3" name="Content Placeholder 2">
            <a:extLst>
              <a:ext uri="{FF2B5EF4-FFF2-40B4-BE49-F238E27FC236}">
                <a16:creationId xmlns:a16="http://schemas.microsoft.com/office/drawing/2014/main" id="{5B566FA3-90DD-9CBF-8282-3EDB526670C3}"/>
              </a:ext>
            </a:extLst>
          </p:cNvPr>
          <p:cNvSpPr>
            <a:spLocks noGrp="1"/>
          </p:cNvSpPr>
          <p:nvPr>
            <p:ph idx="1"/>
          </p:nvPr>
        </p:nvSpPr>
        <p:spPr>
          <a:xfrm>
            <a:off x="856129" y="1312702"/>
            <a:ext cx="10755303" cy="4957303"/>
          </a:xfrm>
        </p:spPr>
        <p:txBody>
          <a:bodyPr>
            <a:normAutofit fontScale="92500" lnSpcReduction="10000"/>
          </a:bodyPr>
          <a:lstStyle/>
          <a:p>
            <a:r>
              <a:rPr lang="en-US" dirty="0"/>
              <a:t>R01 and CARB funding to assess long-term health of B-SAFE wildfire pregnancy cohort families </a:t>
            </a:r>
          </a:p>
          <a:p>
            <a:r>
              <a:rPr lang="en-US" dirty="0"/>
              <a:t>Assess neurodevelopmental &amp; behavioral outcomes of WF-exposed children at 7-8 years</a:t>
            </a:r>
          </a:p>
          <a:p>
            <a:pPr lvl="1"/>
            <a:r>
              <a:rPr lang="en-US" dirty="0"/>
              <a:t>Parent-completed assessments</a:t>
            </a:r>
          </a:p>
          <a:p>
            <a:pPr lvl="1"/>
            <a:r>
              <a:rPr lang="en-US" dirty="0"/>
              <a:t>Clinical assessment at the MIND Institute</a:t>
            </a:r>
          </a:p>
          <a:p>
            <a:r>
              <a:rPr lang="en-US" dirty="0"/>
              <a:t>Respiratory health assessment (spirometry)</a:t>
            </a:r>
          </a:p>
          <a:p>
            <a:r>
              <a:rPr lang="en-US" dirty="0"/>
              <a:t>Assess health of family members by questionnaire</a:t>
            </a:r>
          </a:p>
          <a:p>
            <a:r>
              <a:rPr lang="en-US" dirty="0"/>
              <a:t>Improved exposure assessment, critical windows</a:t>
            </a:r>
          </a:p>
          <a:p>
            <a:r>
              <a:rPr lang="en-US" dirty="0"/>
              <a:t>Measuring metals in maternal and baby toenails</a:t>
            </a:r>
          </a:p>
          <a:p>
            <a:r>
              <a:rPr lang="en-US" dirty="0"/>
              <a:t>Whether maternal stress modulates responses</a:t>
            </a:r>
          </a:p>
          <a:p>
            <a:r>
              <a:rPr lang="en-US" dirty="0"/>
              <a:t>Examine maternal immune dysregulation – cytokines &amp;</a:t>
            </a:r>
            <a:br>
              <a:rPr lang="en-US" dirty="0"/>
            </a:br>
            <a:r>
              <a:rPr lang="en-US" dirty="0"/>
              <a:t>chemokines (in existing blood samples from after fires)</a:t>
            </a:r>
          </a:p>
          <a:p>
            <a:r>
              <a:rPr lang="en-US" dirty="0"/>
              <a:t>Study epigenetic programming in B-SAFE children; </a:t>
            </a:r>
            <a:br>
              <a:rPr lang="en-US" dirty="0"/>
            </a:br>
            <a:r>
              <a:rPr lang="en-US" dirty="0"/>
              <a:t>identify altered pathways</a:t>
            </a:r>
          </a:p>
          <a:p>
            <a:pPr lvl="1"/>
            <a:r>
              <a:rPr lang="en-US" dirty="0"/>
              <a:t>Saliva as baby and in childhood</a:t>
            </a:r>
          </a:p>
          <a:p>
            <a:pPr lvl="1"/>
            <a:r>
              <a:rPr lang="en-US" dirty="0"/>
              <a:t>Replicate pathways altered in macaques</a:t>
            </a:r>
          </a:p>
          <a:p>
            <a:endParaRPr lang="en-US" dirty="0"/>
          </a:p>
        </p:txBody>
      </p:sp>
      <p:pic>
        <p:nvPicPr>
          <p:cNvPr id="7" name="Picture 2" descr="http://rightsofchildren.ca/wp-content/uploads/2017/02/iStock_000040052340Large.jpg">
            <a:extLst>
              <a:ext uri="{FF2B5EF4-FFF2-40B4-BE49-F238E27FC236}">
                <a16:creationId xmlns:a16="http://schemas.microsoft.com/office/drawing/2014/main" id="{847D7EC8-05F5-CF41-416A-C86C588E42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5343" y="3301254"/>
            <a:ext cx="4454768" cy="2968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401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A0361-C983-9CFA-5302-7597CD2B4C55}"/>
              </a:ext>
            </a:extLst>
          </p:cNvPr>
          <p:cNvSpPr>
            <a:spLocks noGrp="1"/>
          </p:cNvSpPr>
          <p:nvPr>
            <p:ph type="ctrTitle"/>
          </p:nvPr>
        </p:nvSpPr>
        <p:spPr>
          <a:xfrm>
            <a:off x="790743" y="427982"/>
            <a:ext cx="9144000" cy="451249"/>
          </a:xfrm>
        </p:spPr>
        <p:txBody>
          <a:bodyPr/>
          <a:lstStyle/>
          <a:p>
            <a:r>
              <a:rPr lang="en-US" dirty="0"/>
              <a:t>Wildfires are an Increasing Threat to Health</a:t>
            </a:r>
          </a:p>
        </p:txBody>
      </p:sp>
      <p:sp>
        <p:nvSpPr>
          <p:cNvPr id="3" name="Content Placeholder 2">
            <a:extLst>
              <a:ext uri="{FF2B5EF4-FFF2-40B4-BE49-F238E27FC236}">
                <a16:creationId xmlns:a16="http://schemas.microsoft.com/office/drawing/2014/main" id="{55524AC8-AA18-5C7A-E933-56075898C7B9}"/>
              </a:ext>
            </a:extLst>
          </p:cNvPr>
          <p:cNvSpPr>
            <a:spLocks noGrp="1"/>
          </p:cNvSpPr>
          <p:nvPr>
            <p:ph idx="1"/>
          </p:nvPr>
        </p:nvSpPr>
        <p:spPr>
          <a:xfrm>
            <a:off x="565765" y="1480489"/>
            <a:ext cx="7191632" cy="4600274"/>
          </a:xfrm>
        </p:spPr>
        <p:txBody>
          <a:bodyPr>
            <a:normAutofit lnSpcReduction="10000"/>
          </a:bodyPr>
          <a:lstStyle/>
          <a:p>
            <a:r>
              <a:rPr lang="en-US" dirty="0"/>
              <a:t>Longer, more severe wildfire seasons, more smoke days</a:t>
            </a:r>
            <a:r>
              <a:rPr lang="en-US" baseline="30000" dirty="0"/>
              <a:t>1,2</a:t>
            </a:r>
          </a:p>
          <a:p>
            <a:r>
              <a:rPr lang="en-US" dirty="0"/>
              <a:t>Several of the largest and most destructive fires in last several years with highest fine particulate matter (PM</a:t>
            </a:r>
            <a:r>
              <a:rPr lang="en-US" baseline="-25000" dirty="0"/>
              <a:t>2.5</a:t>
            </a:r>
            <a:r>
              <a:rPr lang="en-US" dirty="0"/>
              <a:t>) concentrations ever recorded</a:t>
            </a:r>
          </a:p>
          <a:p>
            <a:r>
              <a:rPr lang="en-US" dirty="0"/>
              <a:t>Wildfire PM can induce higher toxicity than ambient air PM</a:t>
            </a:r>
            <a:r>
              <a:rPr lang="en-US" baseline="30000" dirty="0"/>
              <a:t>3</a:t>
            </a:r>
          </a:p>
          <a:p>
            <a:r>
              <a:rPr lang="en-US" dirty="0"/>
              <a:t>Urban wildfire smoke greater concern because in addition to combustion of organic material, building construction materials and interior furnishings (e.g. solvents, glues, metals, formaldehydes, halogens) may release toxic volatile organic compounds during high temperature combustion</a:t>
            </a:r>
          </a:p>
          <a:p>
            <a:r>
              <a:rPr lang="en-US" dirty="0"/>
              <a:t>Millions of pregnant people in the US and around the </a:t>
            </a:r>
            <a:br>
              <a:rPr lang="en-US" dirty="0"/>
            </a:br>
            <a:r>
              <a:rPr lang="en-US" dirty="0"/>
              <a:t>world breath air contaminated with wildfire PM</a:t>
            </a:r>
          </a:p>
          <a:p>
            <a:r>
              <a:rPr lang="en-US" dirty="0"/>
              <a:t>MARBLES mothers asked us whether they should be concerned about wildfire smoke exposures in pregnancy</a:t>
            </a:r>
          </a:p>
        </p:txBody>
      </p:sp>
      <p:pic>
        <p:nvPicPr>
          <p:cNvPr id="4" name="Picture 8" descr="Camp Fire destruction in California">
            <a:extLst>
              <a:ext uri="{FF2B5EF4-FFF2-40B4-BE49-F238E27FC236}">
                <a16:creationId xmlns:a16="http://schemas.microsoft.com/office/drawing/2014/main" id="{87081557-FF7A-3F1A-51F2-1DBFFEDD0A8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701" r="25701"/>
          <a:stretch/>
        </p:blipFill>
        <p:spPr bwMode="auto">
          <a:xfrm>
            <a:off x="7881367" y="1513143"/>
            <a:ext cx="3975100" cy="437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27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02A4D-8F50-FFD4-1F46-A22EB66182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4A8015-6D2F-6D60-6DD8-0F7E3FDA8671}"/>
              </a:ext>
            </a:extLst>
          </p:cNvPr>
          <p:cNvSpPr>
            <a:spLocks noGrp="1"/>
          </p:cNvSpPr>
          <p:nvPr>
            <p:ph type="ctrTitle"/>
          </p:nvPr>
        </p:nvSpPr>
        <p:spPr>
          <a:xfrm>
            <a:off x="887897" y="228600"/>
            <a:ext cx="10734260" cy="1123406"/>
          </a:xfrm>
        </p:spPr>
        <p:txBody>
          <a:bodyPr/>
          <a:lstStyle/>
          <a:p>
            <a:r>
              <a:rPr lang="en-US" sz="3600" b="1" dirty="0">
                <a:solidFill>
                  <a:schemeClr val="tx2"/>
                </a:solidFill>
                <a:latin typeface="+mn-lt"/>
              </a:rPr>
              <a:t>Prenatal Wildfire Exposure Associated with Later Child Neurodevelopmental and Behavioral Outcomes</a:t>
            </a:r>
          </a:p>
        </p:txBody>
      </p:sp>
      <p:sp>
        <p:nvSpPr>
          <p:cNvPr id="4" name="Text Placeholder 3">
            <a:extLst>
              <a:ext uri="{FF2B5EF4-FFF2-40B4-BE49-F238E27FC236}">
                <a16:creationId xmlns:a16="http://schemas.microsoft.com/office/drawing/2014/main" id="{7A0F5C1D-F3AC-439C-683A-CB2975BB56FA}"/>
              </a:ext>
            </a:extLst>
          </p:cNvPr>
          <p:cNvSpPr>
            <a:spLocks noGrp="1"/>
          </p:cNvSpPr>
          <p:nvPr>
            <p:ph type="body" sz="half" idx="2"/>
          </p:nvPr>
        </p:nvSpPr>
        <p:spPr>
          <a:xfrm>
            <a:off x="1037001" y="1473734"/>
            <a:ext cx="9144000" cy="2229585"/>
          </a:xfrm>
        </p:spPr>
        <p:txBody>
          <a:bodyPr/>
          <a:lstStyle/>
          <a:p>
            <a:pPr marL="342900" indent="-342900">
              <a:buFont typeface="Wingdings" panose="05000000000000000000" pitchFamily="2" charset="2"/>
              <a:buChar char="§"/>
            </a:pPr>
            <a:r>
              <a:rPr lang="en-US" dirty="0"/>
              <a:t>Environmental exposures during early pregnancy could impact epigenetic reprogramming and have long-term effects</a:t>
            </a:r>
          </a:p>
          <a:p>
            <a:pPr marL="342900" indent="-342900">
              <a:buFont typeface="Wingdings" panose="05000000000000000000" pitchFamily="2" charset="2"/>
              <a:buChar char="§"/>
            </a:pPr>
            <a:r>
              <a:rPr lang="en-US" dirty="0"/>
              <a:t>Can study epigenetic biomarkers to understand biologic changes associated with both exposures and outcomes</a:t>
            </a:r>
          </a:p>
          <a:p>
            <a:pPr marL="342900" indent="-342900">
              <a:buFont typeface="Wingdings" panose="05000000000000000000" pitchFamily="2" charset="2"/>
              <a:buChar char="§"/>
            </a:pPr>
            <a:r>
              <a:rPr lang="en-US" dirty="0"/>
              <a:t>Placenta tissue can reflect gestational events and altered biologic pathways</a:t>
            </a:r>
          </a:p>
        </p:txBody>
      </p:sp>
      <p:pic>
        <p:nvPicPr>
          <p:cNvPr id="5" name="Picture 4">
            <a:extLst>
              <a:ext uri="{FF2B5EF4-FFF2-40B4-BE49-F238E27FC236}">
                <a16:creationId xmlns:a16="http://schemas.microsoft.com/office/drawing/2014/main" id="{E9B1C070-A9EA-AE83-118E-8B07FDB0C561}"/>
              </a:ext>
            </a:extLst>
          </p:cNvPr>
          <p:cNvPicPr>
            <a:picLocks noChangeAspect="1"/>
          </p:cNvPicPr>
          <p:nvPr/>
        </p:nvPicPr>
        <p:blipFill>
          <a:blip r:embed="rId2"/>
          <a:stretch>
            <a:fillRect/>
          </a:stretch>
        </p:blipFill>
        <p:spPr>
          <a:xfrm>
            <a:off x="1478406" y="3249579"/>
            <a:ext cx="9235188" cy="3131872"/>
          </a:xfrm>
          <a:prstGeom prst="rect">
            <a:avLst/>
          </a:prstGeom>
        </p:spPr>
      </p:pic>
    </p:spTree>
    <p:extLst>
      <p:ext uri="{BB962C8B-B14F-4D97-AF65-F5344CB8AC3E}">
        <p14:creationId xmlns:p14="http://schemas.microsoft.com/office/powerpoint/2010/main" val="1864837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9BC0C-DCB2-DBFA-3843-A40BA3E7C109}"/>
            </a:ext>
          </a:extLst>
        </p:cNvPr>
        <p:cNvGrpSpPr/>
        <p:nvPr/>
      </p:nvGrpSpPr>
      <p:grpSpPr>
        <a:xfrm>
          <a:off x="0" y="0"/>
          <a:ext cx="0" cy="0"/>
          <a:chOff x="0" y="0"/>
          <a:chExt cx="0" cy="0"/>
        </a:xfrm>
      </p:grpSpPr>
      <p:pic>
        <p:nvPicPr>
          <p:cNvPr id="2" name="Picture 1" descr="A picture containing text, clock, gauge&#10;&#10;Description automatically generated">
            <a:extLst>
              <a:ext uri="{FF2B5EF4-FFF2-40B4-BE49-F238E27FC236}">
                <a16:creationId xmlns:a16="http://schemas.microsoft.com/office/drawing/2014/main" id="{8FACEE5C-05BA-E4F2-834C-CD3E129ED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66" y="108963"/>
            <a:ext cx="5847405" cy="1651958"/>
          </a:xfrm>
          <a:prstGeom prst="rect">
            <a:avLst/>
          </a:prstGeom>
        </p:spPr>
      </p:pic>
      <p:sp>
        <p:nvSpPr>
          <p:cNvPr id="4" name="Title 1">
            <a:extLst>
              <a:ext uri="{FF2B5EF4-FFF2-40B4-BE49-F238E27FC236}">
                <a16:creationId xmlns:a16="http://schemas.microsoft.com/office/drawing/2014/main" id="{594B688C-0547-D61F-43BB-EB97BFA8590C}"/>
              </a:ext>
            </a:extLst>
          </p:cNvPr>
          <p:cNvSpPr txBox="1">
            <a:spLocks/>
          </p:cNvSpPr>
          <p:nvPr/>
        </p:nvSpPr>
        <p:spPr>
          <a:xfrm>
            <a:off x="478230" y="294195"/>
            <a:ext cx="5159828" cy="1476738"/>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Placenta DNA Methylation in Wildfire-Exposed and Child ASD and Behavioral Outcomes</a:t>
            </a:r>
          </a:p>
        </p:txBody>
      </p:sp>
      <p:sp>
        <p:nvSpPr>
          <p:cNvPr id="5" name="Content Placeholder 2">
            <a:extLst>
              <a:ext uri="{FF2B5EF4-FFF2-40B4-BE49-F238E27FC236}">
                <a16:creationId xmlns:a16="http://schemas.microsoft.com/office/drawing/2014/main" id="{724A32A8-DE60-2ED2-4D25-687E7A7A8C2D}"/>
              </a:ext>
            </a:extLst>
          </p:cNvPr>
          <p:cNvSpPr txBox="1">
            <a:spLocks/>
          </p:cNvSpPr>
          <p:nvPr/>
        </p:nvSpPr>
        <p:spPr>
          <a:xfrm>
            <a:off x="478230" y="1705683"/>
            <a:ext cx="6510216" cy="4553005"/>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400" dirty="0">
                <a:solidFill>
                  <a:schemeClr val="accent6">
                    <a:lumMod val="50000"/>
                  </a:schemeClr>
                </a:solidFill>
                <a:latin typeface="Proxima Nova Light" panose="02000506030000020004"/>
              </a:rPr>
              <a:t>WGBS (whole genome bisulfite sequencing) of placental DNA </a:t>
            </a:r>
            <a:br>
              <a:rPr lang="en-US" sz="1400" dirty="0">
                <a:solidFill>
                  <a:schemeClr val="accent6">
                    <a:lumMod val="50000"/>
                  </a:schemeClr>
                </a:solidFill>
                <a:latin typeface="Proxima Nova Light" panose="02000506030000020004"/>
              </a:rPr>
            </a:br>
            <a:r>
              <a:rPr lang="en-US" sz="1400" dirty="0">
                <a:solidFill>
                  <a:schemeClr val="accent6">
                    <a:lumMod val="50000"/>
                  </a:schemeClr>
                </a:solidFill>
                <a:latin typeface="Proxima Nova Light" panose="02000506030000020004"/>
              </a:rPr>
              <a:t>from MARBLES &amp; B-SAFE Cohorts</a:t>
            </a:r>
          </a:p>
          <a:p>
            <a:pPr marL="0" indent="0">
              <a:lnSpc>
                <a:spcPct val="110000"/>
              </a:lnSpc>
              <a:buNone/>
            </a:pPr>
            <a:r>
              <a:rPr lang="en-US" sz="1400" dirty="0">
                <a:solidFill>
                  <a:schemeClr val="accent6">
                    <a:lumMod val="50000"/>
                  </a:schemeClr>
                </a:solidFill>
                <a:latin typeface="Proxima Nova Light" panose="02000506030000020004"/>
              </a:rPr>
              <a:t>Identified </a:t>
            </a:r>
            <a:r>
              <a:rPr lang="en-US" sz="1400" dirty="0" err="1">
                <a:solidFill>
                  <a:schemeClr val="accent6">
                    <a:lumMod val="50000"/>
                  </a:schemeClr>
                </a:solidFill>
                <a:latin typeface="Proxima Nova Light" panose="02000506030000020004"/>
              </a:rPr>
              <a:t>comethylation</a:t>
            </a:r>
            <a:r>
              <a:rPr lang="en-US" sz="1400" dirty="0">
                <a:solidFill>
                  <a:schemeClr val="accent6">
                    <a:lumMod val="50000"/>
                  </a:schemeClr>
                </a:solidFill>
                <a:latin typeface="Proxima Nova Light" panose="02000506030000020004"/>
              </a:rPr>
              <a:t> modules and tested for associations with pregnancy wildfire PM</a:t>
            </a:r>
            <a:r>
              <a:rPr lang="en-US" sz="1400" baseline="-25000" dirty="0">
                <a:solidFill>
                  <a:schemeClr val="accent6">
                    <a:lumMod val="50000"/>
                  </a:schemeClr>
                </a:solidFill>
                <a:latin typeface="Proxima Nova Light" panose="02000506030000020004"/>
              </a:rPr>
              <a:t>2.5</a:t>
            </a:r>
            <a:r>
              <a:rPr lang="en-US" sz="1400" dirty="0">
                <a:solidFill>
                  <a:schemeClr val="accent6">
                    <a:lumMod val="50000"/>
                  </a:schemeClr>
                </a:solidFill>
                <a:latin typeface="Proxima Nova Light" panose="02000506030000020004"/>
              </a:rPr>
              <a:t> exposure and child neurodevelopmental and behavioral outcomes</a:t>
            </a:r>
          </a:p>
          <a:p>
            <a:pPr marL="0" indent="0">
              <a:lnSpc>
                <a:spcPct val="110000"/>
              </a:lnSpc>
              <a:buNone/>
            </a:pPr>
            <a:r>
              <a:rPr lang="en-US" sz="1400" dirty="0">
                <a:solidFill>
                  <a:schemeClr val="accent6">
                    <a:lumMod val="50000"/>
                  </a:schemeClr>
                </a:solidFill>
                <a:latin typeface="Proxima Nova Light" panose="02000506030000020004"/>
              </a:rPr>
              <a:t>Genes annotated to modules altered by both wildfire exposure and child neurodevelopmental/behavioral outcomes:</a:t>
            </a:r>
          </a:p>
          <a:p>
            <a:pPr>
              <a:lnSpc>
                <a:spcPct val="110000"/>
              </a:lnSpc>
              <a:spcBef>
                <a:spcPts val="600"/>
              </a:spcBef>
            </a:pPr>
            <a:r>
              <a:rPr lang="en-US" sz="1400" dirty="0">
                <a:solidFill>
                  <a:schemeClr val="accent6">
                    <a:lumMod val="50000"/>
                  </a:schemeClr>
                </a:solidFill>
                <a:latin typeface="Proxima Nova Light" panose="02000506030000020004"/>
              </a:rPr>
              <a:t>Showed significant enrichment for KEGG pathways relevant to neurodevelopment and cell signaling, including:</a:t>
            </a:r>
          </a:p>
          <a:p>
            <a:pPr lvl="1">
              <a:lnSpc>
                <a:spcPct val="110000"/>
              </a:lnSpc>
              <a:spcBef>
                <a:spcPts val="0"/>
              </a:spcBef>
            </a:pPr>
            <a:r>
              <a:rPr lang="en-US" sz="1400" dirty="0">
                <a:solidFill>
                  <a:schemeClr val="accent6">
                    <a:lumMod val="50000"/>
                  </a:schemeClr>
                </a:solidFill>
                <a:latin typeface="Proxima Nova Light" panose="02000506030000020004"/>
              </a:rPr>
              <a:t>glutamatergic synapse (p = 0.002)</a:t>
            </a:r>
          </a:p>
          <a:p>
            <a:pPr lvl="1">
              <a:lnSpc>
                <a:spcPct val="110000"/>
              </a:lnSpc>
              <a:spcBef>
                <a:spcPts val="0"/>
              </a:spcBef>
            </a:pPr>
            <a:r>
              <a:rPr lang="en-US" sz="1400" dirty="0">
                <a:solidFill>
                  <a:schemeClr val="accent6">
                    <a:lumMod val="50000"/>
                  </a:schemeClr>
                </a:solidFill>
                <a:latin typeface="Proxima Nova Light" panose="02000506030000020004"/>
              </a:rPr>
              <a:t>long-term potentiation (p = 0.002) </a:t>
            </a:r>
          </a:p>
          <a:p>
            <a:pPr lvl="1">
              <a:lnSpc>
                <a:spcPct val="110000"/>
              </a:lnSpc>
              <a:spcBef>
                <a:spcPts val="0"/>
              </a:spcBef>
            </a:pPr>
            <a:r>
              <a:rPr lang="en-US" sz="1400" dirty="0">
                <a:solidFill>
                  <a:schemeClr val="accent6">
                    <a:lumMod val="50000"/>
                  </a:schemeClr>
                </a:solidFill>
                <a:latin typeface="Proxima Nova Light" panose="02000506030000020004"/>
              </a:rPr>
              <a:t>calcium signaling pathway (p = 0.001)</a:t>
            </a:r>
          </a:p>
          <a:p>
            <a:pPr>
              <a:lnSpc>
                <a:spcPct val="110000"/>
              </a:lnSpc>
              <a:spcBef>
                <a:spcPts val="600"/>
              </a:spcBef>
            </a:pPr>
            <a:r>
              <a:rPr lang="en-US" sz="1400" dirty="0">
                <a:solidFill>
                  <a:schemeClr val="accent6">
                    <a:lumMod val="50000"/>
                  </a:schemeClr>
                </a:solidFill>
                <a:latin typeface="Proxima Nova Light" panose="02000506030000020004"/>
              </a:rPr>
              <a:t>Included three established ASD susceptibility genes (AUTS2, EBF3, and PLCB1) in SFARI Gene database, a significant enrichment (p = 0.018) of SFARI genes </a:t>
            </a:r>
          </a:p>
          <a:p>
            <a:pPr>
              <a:lnSpc>
                <a:spcPct val="110000"/>
              </a:lnSpc>
              <a:spcBef>
                <a:spcPts val="600"/>
              </a:spcBef>
            </a:pPr>
            <a:r>
              <a:rPr lang="en-US" sz="1400" dirty="0">
                <a:solidFill>
                  <a:schemeClr val="accent6">
                    <a:lumMod val="50000"/>
                  </a:schemeClr>
                </a:solidFill>
                <a:latin typeface="Proxima Nova Light" panose="02000506030000020004"/>
              </a:rPr>
              <a:t>Included recently discovered gene </a:t>
            </a:r>
            <a:r>
              <a:rPr lang="en-US" sz="1400" i="1" dirty="0">
                <a:solidFill>
                  <a:schemeClr val="accent6">
                    <a:lumMod val="50000"/>
                  </a:schemeClr>
                </a:solidFill>
                <a:latin typeface="Proxima Nova Light" panose="02000506030000020004"/>
              </a:rPr>
              <a:t>NHIP</a:t>
            </a:r>
            <a:r>
              <a:rPr lang="en-US" sz="1400" dirty="0">
                <a:solidFill>
                  <a:schemeClr val="accent6">
                    <a:lumMod val="50000"/>
                  </a:schemeClr>
                </a:solidFill>
                <a:latin typeface="Proxima Nova Light" panose="02000506030000020004"/>
              </a:rPr>
              <a:t> (neuronal hypoxia inducible, placenta-associated) genetically and epigenetically associated with ASD and hypothesized to protect against neuronal hypoxia and oxidative stress</a:t>
            </a:r>
          </a:p>
        </p:txBody>
      </p:sp>
      <p:pic>
        <p:nvPicPr>
          <p:cNvPr id="8" name="Picture 7">
            <a:extLst>
              <a:ext uri="{FF2B5EF4-FFF2-40B4-BE49-F238E27FC236}">
                <a16:creationId xmlns:a16="http://schemas.microsoft.com/office/drawing/2014/main" id="{01CDAF1E-1DD3-97A8-650E-C4871DAC64E4}"/>
              </a:ext>
            </a:extLst>
          </p:cNvPr>
          <p:cNvPicPr>
            <a:picLocks noChangeAspect="1"/>
          </p:cNvPicPr>
          <p:nvPr/>
        </p:nvPicPr>
        <p:blipFill>
          <a:blip r:embed="rId4"/>
          <a:srcRect r="8085"/>
          <a:stretch>
            <a:fillRect/>
          </a:stretch>
        </p:blipFill>
        <p:spPr>
          <a:xfrm>
            <a:off x="6972815" y="1870247"/>
            <a:ext cx="5179996" cy="4867152"/>
          </a:xfrm>
          <a:prstGeom prst="rect">
            <a:avLst/>
          </a:prstGeom>
        </p:spPr>
      </p:pic>
      <p:sp>
        <p:nvSpPr>
          <p:cNvPr id="9" name="Content Placeholder 2">
            <a:extLst>
              <a:ext uri="{FF2B5EF4-FFF2-40B4-BE49-F238E27FC236}">
                <a16:creationId xmlns:a16="http://schemas.microsoft.com/office/drawing/2014/main" id="{4D875961-AC14-FD31-45B5-1CBC87B6F31A}"/>
              </a:ext>
            </a:extLst>
          </p:cNvPr>
          <p:cNvSpPr txBox="1">
            <a:spLocks/>
          </p:cNvSpPr>
          <p:nvPr/>
        </p:nvSpPr>
        <p:spPr>
          <a:xfrm>
            <a:off x="1731696" y="6351961"/>
            <a:ext cx="5518768" cy="397075"/>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dirty="0">
                <a:solidFill>
                  <a:schemeClr val="accent2"/>
                </a:solidFill>
              </a:rPr>
              <a:t>Preliminary Analysis by Logan Williams</a:t>
            </a:r>
          </a:p>
          <a:p>
            <a:pPr marL="457200" lvl="1" indent="0">
              <a:buFont typeface="Arial" panose="020B0604020202020204" pitchFamily="34" charset="0"/>
              <a:buNone/>
            </a:pPr>
            <a:endParaRPr lang="en-US" dirty="0">
              <a:solidFill>
                <a:schemeClr val="accent2"/>
              </a:solidFill>
            </a:endParaRPr>
          </a:p>
        </p:txBody>
      </p:sp>
      <p:sp>
        <p:nvSpPr>
          <p:cNvPr id="10" name="TextBox 9">
            <a:extLst>
              <a:ext uri="{FF2B5EF4-FFF2-40B4-BE49-F238E27FC236}">
                <a16:creationId xmlns:a16="http://schemas.microsoft.com/office/drawing/2014/main" id="{510555E8-9B0A-3C10-4644-0A69A3E9A576}"/>
              </a:ext>
            </a:extLst>
          </p:cNvPr>
          <p:cNvSpPr txBox="1"/>
          <p:nvPr/>
        </p:nvSpPr>
        <p:spPr>
          <a:xfrm>
            <a:off x="6329982" y="1632434"/>
            <a:ext cx="1188720" cy="276999"/>
          </a:xfrm>
          <a:prstGeom prst="rect">
            <a:avLst/>
          </a:prstGeom>
          <a:solidFill>
            <a:schemeClr val="bg1"/>
          </a:solidFill>
          <a:ln>
            <a:noFill/>
          </a:ln>
        </p:spPr>
        <p:txBody>
          <a:bodyPr wrap="square" tIns="0" bIns="0" rtlCol="0">
            <a:spAutoFit/>
          </a:bodyPr>
          <a:lstStyle/>
          <a:p>
            <a:pPr algn="ctr"/>
            <a:r>
              <a:rPr lang="en-US" dirty="0"/>
              <a:t>N=230</a:t>
            </a:r>
          </a:p>
        </p:txBody>
      </p:sp>
    </p:spTree>
    <p:extLst>
      <p:ext uri="{BB962C8B-B14F-4D97-AF65-F5344CB8AC3E}">
        <p14:creationId xmlns:p14="http://schemas.microsoft.com/office/powerpoint/2010/main" val="3433235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B1FF-8CE8-43C1-921A-7D51CE5CE512}"/>
              </a:ext>
            </a:extLst>
          </p:cNvPr>
          <p:cNvSpPr>
            <a:spLocks noGrp="1"/>
          </p:cNvSpPr>
          <p:nvPr>
            <p:ph type="ctrTitle"/>
          </p:nvPr>
        </p:nvSpPr>
        <p:spPr>
          <a:xfrm>
            <a:off x="1490494" y="78933"/>
            <a:ext cx="9211012" cy="1266915"/>
          </a:xfrm>
        </p:spPr>
        <p:txBody>
          <a:bodyPr/>
          <a:lstStyle/>
          <a:p>
            <a:r>
              <a:rPr lang="en-US" b="1" dirty="0">
                <a:latin typeface="Arial" panose="020B0604020202020204" pitchFamily="34" charset="0"/>
                <a:cs typeface="Arial" panose="020B0604020202020204" pitchFamily="34" charset="0"/>
              </a:rPr>
              <a:t>Early Life Vulnerability to Climate-driven Wildfire Events on Pregnancy and Child Developmental Health Outcomes in Underserved Populations</a:t>
            </a:r>
          </a:p>
        </p:txBody>
      </p:sp>
      <p:sp>
        <p:nvSpPr>
          <p:cNvPr id="3" name="Text Placeholder 2">
            <a:extLst>
              <a:ext uri="{FF2B5EF4-FFF2-40B4-BE49-F238E27FC236}">
                <a16:creationId xmlns:a16="http://schemas.microsoft.com/office/drawing/2014/main" id="{6ECF45A4-17F6-4DC3-A465-83E95EADE328}"/>
              </a:ext>
            </a:extLst>
          </p:cNvPr>
          <p:cNvSpPr>
            <a:spLocks noGrp="1"/>
          </p:cNvSpPr>
          <p:nvPr>
            <p:ph type="body" sz="half" idx="2"/>
          </p:nvPr>
        </p:nvSpPr>
        <p:spPr>
          <a:xfrm>
            <a:off x="314319" y="2929741"/>
            <a:ext cx="9321848" cy="1146934"/>
          </a:xfrm>
        </p:spPr>
        <p:txBody>
          <a:bodyPr/>
          <a:lstStyle/>
          <a:p>
            <a:pPr marL="285750" indent="-285750">
              <a:buFont typeface="Wingdings" panose="05000000000000000000" pitchFamily="2" charset="2"/>
              <a:buChar char="Ø"/>
            </a:pPr>
            <a:r>
              <a:rPr lang="en-US" sz="1600" dirty="0">
                <a:solidFill>
                  <a:srgbClr val="150221"/>
                </a:solidFill>
                <a:latin typeface="Arial" panose="020B0604020202020204" pitchFamily="34" charset="0"/>
                <a:cs typeface="Arial" panose="020B0604020202020204" pitchFamily="34" charset="0"/>
              </a:rPr>
              <a:t>Determine who is most impacted by wildfire smoke in California (2000-2021, 11.2 million births)</a:t>
            </a:r>
          </a:p>
          <a:p>
            <a:pPr marL="285750" indent="-285750">
              <a:buFont typeface="Wingdings" panose="05000000000000000000" pitchFamily="2" charset="2"/>
              <a:buChar char="Ø"/>
            </a:pPr>
            <a:r>
              <a:rPr lang="en-US" sz="1600" dirty="0">
                <a:solidFill>
                  <a:srgbClr val="150221"/>
                </a:solidFill>
                <a:latin typeface="Arial" panose="020B0604020202020204" pitchFamily="34" charset="0"/>
                <a:cs typeface="Arial" panose="020B0604020202020204" pitchFamily="34" charset="0"/>
              </a:rPr>
              <a:t>Examine how exposure relates to pregnancy outcomes and child neurodevelopmental outcomes</a:t>
            </a:r>
          </a:p>
          <a:p>
            <a:pPr marL="285750" indent="-285750">
              <a:buFont typeface="Wingdings" panose="05000000000000000000" pitchFamily="2" charset="2"/>
              <a:buChar char="Ø"/>
            </a:pPr>
            <a:r>
              <a:rPr lang="en-US" sz="1600" dirty="0">
                <a:solidFill>
                  <a:srgbClr val="150221"/>
                </a:solidFill>
                <a:latin typeface="Arial" panose="020B0604020202020204" pitchFamily="34" charset="0"/>
                <a:cs typeface="Arial" panose="020B0604020202020204" pitchFamily="34" charset="0"/>
              </a:rPr>
              <a:t>With partners, inform communities on how to protect themselves from smoke exposures</a:t>
            </a:r>
          </a:p>
          <a:p>
            <a:endParaRPr lang="en-US" sz="1600" dirty="0">
              <a:solidFill>
                <a:srgbClr val="150221"/>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A72EE0BE-6CFD-8CD6-F577-11672906BB09}"/>
              </a:ext>
            </a:extLst>
          </p:cNvPr>
          <p:cNvSpPr txBox="1">
            <a:spLocks/>
          </p:cNvSpPr>
          <p:nvPr/>
        </p:nvSpPr>
        <p:spPr>
          <a:xfrm>
            <a:off x="314319" y="3951123"/>
            <a:ext cx="9087359" cy="2352695"/>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6"/>
                </a:solidFill>
                <a:latin typeface="Proxima Nova Light"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endParaRPr lang="en-US" sz="1500" b="1" u="sng" dirty="0">
              <a:solidFill>
                <a:srgbClr val="150221"/>
              </a:solidFill>
              <a:latin typeface="Arial" panose="020B0604020202020204" pitchFamily="34" charset="0"/>
              <a:cs typeface="Arial" panose="020B0604020202020204" pitchFamily="34" charset="0"/>
            </a:endParaRPr>
          </a:p>
          <a:p>
            <a:pPr>
              <a:spcBef>
                <a:spcPts val="0"/>
              </a:spcBef>
            </a:pPr>
            <a:r>
              <a:rPr lang="en-US" sz="1500" b="1" u="sng" dirty="0">
                <a:solidFill>
                  <a:srgbClr val="150221"/>
                </a:solidFill>
                <a:latin typeface="Arial" panose="020B0604020202020204" pitchFamily="34" charset="0"/>
                <a:cs typeface="Arial" panose="020B0604020202020204" pitchFamily="34" charset="0"/>
              </a:rPr>
              <a:t>Compounding Factors</a:t>
            </a:r>
            <a:r>
              <a:rPr lang="en-US" sz="1500" b="1" dirty="0">
                <a:solidFill>
                  <a:srgbClr val="150221"/>
                </a:solidFill>
                <a:latin typeface="Arial" panose="020B0604020202020204" pitchFamily="34" charset="0"/>
                <a:cs typeface="Arial" panose="020B0604020202020204" pitchFamily="34" charset="0"/>
              </a:rPr>
              <a:t>: </a:t>
            </a:r>
            <a:r>
              <a:rPr lang="en-US" sz="1500" dirty="0">
                <a:solidFill>
                  <a:srgbClr val="150221"/>
                </a:solidFill>
                <a:latin typeface="Arial" panose="020B0604020202020204" pitchFamily="34" charset="0"/>
                <a:cs typeface="Arial" panose="020B0604020202020204" pitchFamily="34" charset="0"/>
              </a:rPr>
              <a:t>Increased</a:t>
            </a:r>
            <a:r>
              <a:rPr lang="en-US" sz="1500" b="1" dirty="0">
                <a:solidFill>
                  <a:srgbClr val="150221"/>
                </a:solidFill>
                <a:latin typeface="Arial" panose="020B0604020202020204" pitchFamily="34" charset="0"/>
                <a:cs typeface="Arial" panose="020B0604020202020204" pitchFamily="34" charset="0"/>
              </a:rPr>
              <a:t> </a:t>
            </a:r>
            <a:r>
              <a:rPr lang="en-US" sz="1500" dirty="0">
                <a:solidFill>
                  <a:srgbClr val="150221"/>
                </a:solidFill>
                <a:latin typeface="Arial" panose="020B0604020202020204" pitchFamily="34" charset="0"/>
                <a:cs typeface="Arial" panose="020B0604020202020204" pitchFamily="34" charset="0"/>
              </a:rPr>
              <a:t>vulnerability when combined with other </a:t>
            </a:r>
            <a:r>
              <a:rPr lang="en-US" sz="1500" dirty="0">
                <a:solidFill>
                  <a:srgbClr val="150221"/>
                </a:solidFill>
                <a:effectLst/>
                <a:latin typeface="Arial" panose="020B0604020202020204" pitchFamily="34" charset="0"/>
                <a:ea typeface="Calibri" panose="020F0502020204030204" pitchFamily="34" charset="0"/>
                <a:cs typeface="Arial" panose="020B0604020202020204" pitchFamily="34" charset="0"/>
              </a:rPr>
              <a:t>environmental, neighborhood, and contextual factors at individual and community-level: prenatal care, immigration status, SES, demographics, access to greenspace, child opportunity index, background air pollution</a:t>
            </a:r>
          </a:p>
          <a:p>
            <a:pPr>
              <a:spcBef>
                <a:spcPts val="0"/>
              </a:spcBef>
            </a:pPr>
            <a:endParaRPr lang="en-US" sz="1000" dirty="0">
              <a:solidFill>
                <a:srgbClr val="150221"/>
              </a:solidFill>
              <a:effectLst/>
              <a:latin typeface="Arial" panose="020B0604020202020204" pitchFamily="34" charset="0"/>
              <a:ea typeface="Calibri" panose="020F0502020204030204" pitchFamily="34" charset="0"/>
              <a:cs typeface="Arial" panose="020B0604020202020204" pitchFamily="34" charset="0"/>
            </a:endParaRPr>
          </a:p>
          <a:p>
            <a:pPr>
              <a:spcBef>
                <a:spcPts val="0"/>
              </a:spcBef>
            </a:pPr>
            <a:r>
              <a:rPr lang="en-US" sz="1500" b="1" u="sng" dirty="0">
                <a:solidFill>
                  <a:srgbClr val="150221"/>
                </a:solidFill>
                <a:latin typeface="Arial" panose="020B0604020202020204" pitchFamily="34" charset="0"/>
                <a:cs typeface="Arial" panose="020B0604020202020204" pitchFamily="34" charset="0"/>
              </a:rPr>
              <a:t>Health Outcomes</a:t>
            </a:r>
            <a:r>
              <a:rPr lang="en-US" sz="1500" b="1" dirty="0">
                <a:solidFill>
                  <a:srgbClr val="150221"/>
                </a:solidFill>
                <a:latin typeface="Arial" panose="020B0604020202020204" pitchFamily="34" charset="0"/>
                <a:cs typeface="Arial" panose="020B0604020202020204" pitchFamily="34" charset="0"/>
              </a:rPr>
              <a:t>:</a:t>
            </a:r>
            <a:r>
              <a:rPr lang="en-US" sz="1500" dirty="0">
                <a:solidFill>
                  <a:srgbClr val="150221"/>
                </a:solidFill>
                <a:effectLst/>
                <a:latin typeface="Arial" panose="020B0604020202020204" pitchFamily="34" charset="0"/>
                <a:ea typeface="Calibri" panose="020F0502020204030204" pitchFamily="34" charset="0"/>
                <a:cs typeface="Arial" panose="020B0604020202020204" pitchFamily="34" charset="0"/>
              </a:rPr>
              <a:t> Birthweight, gestational age/preterm, autism, developmental delay, Cerebral Palsy</a:t>
            </a:r>
            <a:endParaRPr lang="en-US" sz="1500" dirty="0">
              <a:solidFill>
                <a:srgbClr val="150221"/>
              </a:solidFill>
              <a:latin typeface="Arial" panose="020B0604020202020204" pitchFamily="34" charset="0"/>
              <a:cs typeface="Arial" panose="020B0604020202020204" pitchFamily="34" charset="0"/>
            </a:endParaRPr>
          </a:p>
          <a:p>
            <a:pPr>
              <a:spcBef>
                <a:spcPts val="0"/>
              </a:spcBef>
            </a:pPr>
            <a:endParaRPr lang="en-US" sz="1000" b="1" u="sng" dirty="0">
              <a:solidFill>
                <a:srgbClr val="150221"/>
              </a:solidFill>
              <a:latin typeface="Arial" panose="020B0604020202020204" pitchFamily="34" charset="0"/>
              <a:cs typeface="Arial" panose="020B0604020202020204" pitchFamily="34" charset="0"/>
            </a:endParaRPr>
          </a:p>
          <a:p>
            <a:pPr>
              <a:spcBef>
                <a:spcPts val="0"/>
              </a:spcBef>
            </a:pPr>
            <a:r>
              <a:rPr lang="en-US" sz="1500" b="1" u="sng" dirty="0">
                <a:solidFill>
                  <a:srgbClr val="150221"/>
                </a:solidFill>
                <a:latin typeface="Arial" panose="020B0604020202020204" pitchFamily="34" charset="0"/>
                <a:cs typeface="Arial" panose="020B0604020202020204" pitchFamily="34" charset="0"/>
              </a:rPr>
              <a:t>Solutions/Impact</a:t>
            </a:r>
            <a:r>
              <a:rPr lang="en-US" sz="1500" b="1" dirty="0">
                <a:solidFill>
                  <a:srgbClr val="150221"/>
                </a:solidFill>
                <a:latin typeface="Arial" panose="020B0604020202020204" pitchFamily="34" charset="0"/>
                <a:cs typeface="Arial" panose="020B0604020202020204" pitchFamily="34" charset="0"/>
              </a:rPr>
              <a:t>: </a:t>
            </a:r>
            <a:r>
              <a:rPr lang="en-US" sz="1500" dirty="0">
                <a:solidFill>
                  <a:srgbClr val="150221"/>
                </a:solidFill>
                <a:latin typeface="Arial" panose="020B0604020202020204" pitchFamily="34" charset="0"/>
                <a:cs typeface="Arial" panose="020B0604020202020204" pitchFamily="34" charset="0"/>
              </a:rPr>
              <a:t>Determine whom and when to focus educational campaigns and exposure mitigation tools for the greatest exposure reduction and improvement of child health outcomes; Find ways to improve acceptance of educational training on exposure mitigation among the most vulnerable.</a:t>
            </a:r>
          </a:p>
        </p:txBody>
      </p:sp>
      <p:pic>
        <p:nvPicPr>
          <p:cNvPr id="6" name="Picture 5" descr="Logo&#10;&#10;Description automatically generated">
            <a:extLst>
              <a:ext uri="{FF2B5EF4-FFF2-40B4-BE49-F238E27FC236}">
                <a16:creationId xmlns:a16="http://schemas.microsoft.com/office/drawing/2014/main" id="{574B79A6-6D05-E0BC-9928-A7CDE8A302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21" y="78932"/>
            <a:ext cx="1266916" cy="1266916"/>
          </a:xfrm>
          <a:prstGeom prst="rect">
            <a:avLst/>
          </a:prstGeom>
          <a:noFill/>
          <a:ln>
            <a:noFill/>
          </a:ln>
        </p:spPr>
      </p:pic>
      <p:pic>
        <p:nvPicPr>
          <p:cNvPr id="7" name="Picture 6" descr="The COVID-19 vaccine and pregnancy | Queensland Health">
            <a:extLst>
              <a:ext uri="{FF2B5EF4-FFF2-40B4-BE49-F238E27FC236}">
                <a16:creationId xmlns:a16="http://schemas.microsoft.com/office/drawing/2014/main" id="{25644925-3B7B-75EB-22C5-B5DF2D0622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640" t="-2" r="37153"/>
          <a:stretch/>
        </p:blipFill>
        <p:spPr bwMode="auto">
          <a:xfrm>
            <a:off x="9470953" y="1415123"/>
            <a:ext cx="2721047" cy="4860986"/>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347C27D9-AD3E-E506-576F-62F093824FCB}"/>
              </a:ext>
            </a:extLst>
          </p:cNvPr>
          <p:cNvSpPr txBox="1">
            <a:spLocks/>
          </p:cNvSpPr>
          <p:nvPr/>
        </p:nvSpPr>
        <p:spPr>
          <a:xfrm>
            <a:off x="314319" y="1577341"/>
            <a:ext cx="8923466" cy="12669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B-SAFE pilot findings indicated that wildfire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more strongly associated with autism than other developmental outcomes</a:t>
            </a:r>
          </a:p>
          <a:p>
            <a:r>
              <a:rPr lang="en-US" sz="1800" dirty="0">
                <a:latin typeface="Arial" panose="020B0604020202020204" pitchFamily="34" charset="0"/>
                <a:cs typeface="Arial" panose="020B0604020202020204" pitchFamily="34" charset="0"/>
              </a:rPr>
              <a:t>Needed replication in larger study of more representative population with ability to examine exposure timing</a:t>
            </a:r>
          </a:p>
          <a:p>
            <a:endParaRPr lang="en-US" sz="2000" dirty="0"/>
          </a:p>
        </p:txBody>
      </p:sp>
      <p:pic>
        <p:nvPicPr>
          <p:cNvPr id="12" name="Picture 11">
            <a:extLst>
              <a:ext uri="{FF2B5EF4-FFF2-40B4-BE49-F238E27FC236}">
                <a16:creationId xmlns:a16="http://schemas.microsoft.com/office/drawing/2014/main" id="{C264F3DC-232E-AB0E-17DB-D57C5E18A7AC}"/>
              </a:ext>
            </a:extLst>
          </p:cNvPr>
          <p:cNvPicPr>
            <a:picLocks noChangeAspect="1"/>
          </p:cNvPicPr>
          <p:nvPr/>
        </p:nvPicPr>
        <p:blipFill>
          <a:blip r:embed="rId5"/>
          <a:srcRect t="4568"/>
          <a:stretch>
            <a:fillRect/>
          </a:stretch>
        </p:blipFill>
        <p:spPr>
          <a:xfrm>
            <a:off x="2174107" y="6303818"/>
            <a:ext cx="2968416" cy="578880"/>
          </a:xfrm>
          <a:prstGeom prst="rect">
            <a:avLst/>
          </a:prstGeom>
        </p:spPr>
      </p:pic>
    </p:spTree>
    <p:extLst>
      <p:ext uri="{BB962C8B-B14F-4D97-AF65-F5344CB8AC3E}">
        <p14:creationId xmlns:p14="http://schemas.microsoft.com/office/powerpoint/2010/main" val="1228035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B1FF-8CE8-43C1-921A-7D51CE5CE512}"/>
              </a:ext>
            </a:extLst>
          </p:cNvPr>
          <p:cNvSpPr>
            <a:spLocks noGrp="1"/>
          </p:cNvSpPr>
          <p:nvPr>
            <p:ph type="ctrTitle"/>
          </p:nvPr>
        </p:nvSpPr>
        <p:spPr>
          <a:xfrm>
            <a:off x="1189172" y="382999"/>
            <a:ext cx="6506111" cy="949643"/>
          </a:xfrm>
        </p:spPr>
        <p:txBody>
          <a:bodyPr/>
          <a:lstStyle/>
          <a:p>
            <a:r>
              <a:rPr lang="en-US" dirty="0"/>
              <a:t>Autism Spectrum Disorder</a:t>
            </a:r>
          </a:p>
        </p:txBody>
      </p:sp>
      <p:sp>
        <p:nvSpPr>
          <p:cNvPr id="3" name="Text Placeholder 2">
            <a:extLst>
              <a:ext uri="{FF2B5EF4-FFF2-40B4-BE49-F238E27FC236}">
                <a16:creationId xmlns:a16="http://schemas.microsoft.com/office/drawing/2014/main" id="{6ECF45A4-17F6-4DC3-A465-83E95EADE328}"/>
              </a:ext>
            </a:extLst>
          </p:cNvPr>
          <p:cNvSpPr>
            <a:spLocks noGrp="1"/>
          </p:cNvSpPr>
          <p:nvPr>
            <p:ph type="body" sz="half" idx="2"/>
          </p:nvPr>
        </p:nvSpPr>
        <p:spPr>
          <a:xfrm>
            <a:off x="837727" y="1884096"/>
            <a:ext cx="6920225" cy="4253814"/>
          </a:xfrm>
        </p:spPr>
        <p:txBody>
          <a:bodyPr/>
          <a:lstStyle/>
          <a:p>
            <a:r>
              <a:rPr lang="en-US" dirty="0"/>
              <a:t>Complex neurodevelopmental disorder, characterized by: </a:t>
            </a:r>
          </a:p>
          <a:p>
            <a:pPr marL="342900" indent="-342900">
              <a:buFont typeface="Wingdings" panose="05000000000000000000" pitchFamily="2" charset="2"/>
              <a:buChar char="§"/>
            </a:pPr>
            <a:r>
              <a:rPr lang="en-US" dirty="0"/>
              <a:t>Persistent deficits in social communication and social interaction</a:t>
            </a:r>
          </a:p>
          <a:p>
            <a:pPr marL="342900" indent="-342900">
              <a:buFont typeface="Wingdings" panose="05000000000000000000" pitchFamily="2" charset="2"/>
              <a:buChar char="§"/>
            </a:pPr>
            <a:r>
              <a:rPr lang="en-US" dirty="0"/>
              <a:t>Restricted and repetitive patterns of behavior, interest, or activities</a:t>
            </a:r>
          </a:p>
          <a:p>
            <a:pPr marL="342900" indent="-342900">
              <a:buFont typeface="Wingdings" panose="05000000000000000000" pitchFamily="2" charset="2"/>
              <a:buChar char="§"/>
            </a:pPr>
            <a:endParaRPr lang="en-US" sz="900" dirty="0"/>
          </a:p>
          <a:p>
            <a:pPr marL="342900" indent="-342900">
              <a:buFont typeface="Wingdings" panose="05000000000000000000" pitchFamily="2" charset="2"/>
              <a:buChar char="§"/>
            </a:pPr>
            <a:r>
              <a:rPr lang="en-US" dirty="0"/>
              <a:t>Neurobiological basis – aberrant brain development</a:t>
            </a:r>
          </a:p>
          <a:p>
            <a:pPr marL="342900" indent="-342900">
              <a:buFont typeface="Wingdings" panose="05000000000000000000" pitchFamily="2" charset="2"/>
              <a:buChar char="§"/>
            </a:pPr>
            <a:r>
              <a:rPr lang="en-US" dirty="0"/>
              <a:t>Symptoms are usually present by age 3 years</a:t>
            </a:r>
          </a:p>
          <a:p>
            <a:pPr marL="342900" indent="-342900">
              <a:buFont typeface="Wingdings" panose="05000000000000000000" pitchFamily="2" charset="2"/>
              <a:buChar char="§"/>
            </a:pPr>
            <a:r>
              <a:rPr lang="en-US" dirty="0"/>
              <a:t>Diagnostic process is complex</a:t>
            </a:r>
          </a:p>
          <a:p>
            <a:endParaRPr lang="en-US" dirty="0"/>
          </a:p>
        </p:txBody>
      </p:sp>
      <p:pic>
        <p:nvPicPr>
          <p:cNvPr id="7" name="Picture 6">
            <a:extLst>
              <a:ext uri="{FF2B5EF4-FFF2-40B4-BE49-F238E27FC236}">
                <a16:creationId xmlns:a16="http://schemas.microsoft.com/office/drawing/2014/main" id="{2927377F-A3FE-8BC0-4C01-71534162A58F}"/>
              </a:ext>
            </a:extLst>
          </p:cNvPr>
          <p:cNvPicPr>
            <a:picLocks noChangeAspect="1"/>
          </p:cNvPicPr>
          <p:nvPr/>
        </p:nvPicPr>
        <p:blipFill>
          <a:blip r:embed="rId3"/>
          <a:stretch>
            <a:fillRect/>
          </a:stretch>
        </p:blipFill>
        <p:spPr>
          <a:xfrm>
            <a:off x="6841456" y="1525490"/>
            <a:ext cx="5557282" cy="4612420"/>
          </a:xfrm>
          <a:prstGeom prst="rect">
            <a:avLst/>
          </a:prstGeom>
        </p:spPr>
      </p:pic>
      <p:sp>
        <p:nvSpPr>
          <p:cNvPr id="8" name="Rectangle 7">
            <a:extLst>
              <a:ext uri="{FF2B5EF4-FFF2-40B4-BE49-F238E27FC236}">
                <a16:creationId xmlns:a16="http://schemas.microsoft.com/office/drawing/2014/main" id="{79989B84-257D-68D6-F0C1-70E30D25D5F0}"/>
              </a:ext>
            </a:extLst>
          </p:cNvPr>
          <p:cNvSpPr/>
          <p:nvPr/>
        </p:nvSpPr>
        <p:spPr>
          <a:xfrm>
            <a:off x="7757952" y="6391504"/>
            <a:ext cx="3724289" cy="369332"/>
          </a:xfrm>
          <a:prstGeom prst="rect">
            <a:avLst/>
          </a:prstGeom>
        </p:spPr>
        <p:txBody>
          <a:bodyPr wrap="none">
            <a:spAutoFit/>
          </a:bodyPr>
          <a:lstStyle/>
          <a:p>
            <a:pPr algn="ctr"/>
            <a:r>
              <a:rPr lang="en-US" dirty="0">
                <a:latin typeface="Helvetica" pitchFamily="2" charset="0"/>
                <a:ea typeface="Times New Roman" charset="0"/>
                <a:cs typeface="Times New Roman" charset="0"/>
              </a:rPr>
              <a:t>(American Psychiatric Association)</a:t>
            </a:r>
          </a:p>
        </p:txBody>
      </p:sp>
    </p:spTree>
    <p:extLst>
      <p:ext uri="{BB962C8B-B14F-4D97-AF65-F5344CB8AC3E}">
        <p14:creationId xmlns:p14="http://schemas.microsoft.com/office/powerpoint/2010/main" val="3782737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E56DE-82AD-4899-9FD9-E9A5B31F6DD2}"/>
              </a:ext>
            </a:extLst>
          </p:cNvPr>
          <p:cNvSpPr>
            <a:spLocks noGrp="1"/>
          </p:cNvSpPr>
          <p:nvPr>
            <p:ph type="ctrTitle"/>
          </p:nvPr>
        </p:nvSpPr>
        <p:spPr>
          <a:xfrm>
            <a:off x="849336" y="436516"/>
            <a:ext cx="6698507" cy="613675"/>
          </a:xfrm>
        </p:spPr>
        <p:txBody>
          <a:bodyPr/>
          <a:lstStyle/>
          <a:p>
            <a:r>
              <a:rPr lang="en-US" sz="3600" b="1" dirty="0">
                <a:solidFill>
                  <a:schemeClr val="tx2"/>
                </a:solidFill>
                <a:latin typeface="+mn-lt"/>
              </a:rPr>
              <a:t>Autism Prevalence</a:t>
            </a:r>
          </a:p>
        </p:txBody>
      </p:sp>
      <p:sp>
        <p:nvSpPr>
          <p:cNvPr id="3" name="Content Placeholder 2">
            <a:extLst>
              <a:ext uri="{FF2B5EF4-FFF2-40B4-BE49-F238E27FC236}">
                <a16:creationId xmlns:a16="http://schemas.microsoft.com/office/drawing/2014/main" id="{2F3A404F-6D58-46DF-9DAD-95CF1DCF6E73}"/>
              </a:ext>
            </a:extLst>
          </p:cNvPr>
          <p:cNvSpPr>
            <a:spLocks noGrp="1"/>
          </p:cNvSpPr>
          <p:nvPr>
            <p:ph idx="1"/>
          </p:nvPr>
        </p:nvSpPr>
        <p:spPr>
          <a:xfrm>
            <a:off x="865020" y="1112066"/>
            <a:ext cx="6975244" cy="4459479"/>
          </a:xfrm>
        </p:spPr>
        <p:txBody>
          <a:bodyPr/>
          <a:lstStyle/>
          <a:p>
            <a:r>
              <a:rPr lang="en-US" dirty="0"/>
              <a:t>CDC’s </a:t>
            </a:r>
            <a:r>
              <a:rPr lang="en-US" b="0" i="0" dirty="0">
                <a:solidFill>
                  <a:srgbClr val="000000"/>
                </a:solidFill>
                <a:effectLst/>
                <a:latin typeface="Open Sans" panose="020B0606030504020204" pitchFamily="34" charset="0"/>
              </a:rPr>
              <a:t>Autism and Developmental Disabilities Monitoring (ADDM) Network active surveillance of ASD</a:t>
            </a:r>
          </a:p>
          <a:p>
            <a:pPr marL="342900" indent="-342900">
              <a:buFont typeface="Wingdings" panose="05000000000000000000" pitchFamily="2" charset="2"/>
              <a:buChar char="§"/>
            </a:pPr>
            <a:r>
              <a:rPr lang="en-US" dirty="0"/>
              <a:t>Prevalence in US: 1 in 31 children</a:t>
            </a:r>
            <a:br>
              <a:rPr lang="en-US" dirty="0"/>
            </a:br>
            <a:r>
              <a:rPr lang="en-US" dirty="0"/>
              <a:t>by age 8 (32.2 per 1000)</a:t>
            </a:r>
          </a:p>
          <a:p>
            <a:pPr marL="342900" indent="-342900">
              <a:buFont typeface="Wingdings" panose="05000000000000000000" pitchFamily="2" charset="2"/>
              <a:buChar char="§"/>
            </a:pPr>
            <a:r>
              <a:rPr lang="en-US" dirty="0"/>
              <a:t>Affects 3.4 Boys for every 1 Girl </a:t>
            </a:r>
            <a:br>
              <a:rPr lang="en-US" dirty="0"/>
            </a:br>
            <a:r>
              <a:rPr lang="en-US" dirty="0"/>
              <a:t>(skewed sex ratio)</a:t>
            </a:r>
          </a:p>
          <a:p>
            <a:pPr marL="342900" indent="-342900">
              <a:buFont typeface="Wingdings" panose="05000000000000000000" pitchFamily="2" charset="2"/>
              <a:buChar char="§"/>
            </a:pPr>
            <a:r>
              <a:rPr lang="en-US" dirty="0"/>
              <a:t>49.2 and 14.3 in 1000</a:t>
            </a:r>
          </a:p>
          <a:p>
            <a:pPr lvl="1" indent="-342900">
              <a:buFont typeface="Wingdings" panose="05000000000000000000" pitchFamily="2" charset="2"/>
              <a:buChar char="§"/>
            </a:pPr>
            <a:r>
              <a:rPr lang="en-US" dirty="0"/>
              <a:t>1 in 20 boys; 1 in 70 girls</a:t>
            </a:r>
          </a:p>
          <a:p>
            <a:pPr marL="342900" indent="-342900">
              <a:buFont typeface="Wingdings" panose="05000000000000000000" pitchFamily="2" charset="2"/>
              <a:buChar char="§"/>
            </a:pPr>
            <a:r>
              <a:rPr lang="en-US" dirty="0"/>
              <a:t>Prevalence increasing over time</a:t>
            </a:r>
            <a:br>
              <a:rPr lang="en-US" dirty="0"/>
            </a:br>
            <a:r>
              <a:rPr lang="en-US" dirty="0"/>
              <a:t>536% Increase since 2000</a:t>
            </a:r>
          </a:p>
          <a:p>
            <a:endParaRPr lang="en-US" dirty="0"/>
          </a:p>
        </p:txBody>
      </p:sp>
      <p:pic>
        <p:nvPicPr>
          <p:cNvPr id="1026" name="Picture 2" descr="Autism Speaks 2020 Autism Prevalence">
            <a:extLst>
              <a:ext uri="{FF2B5EF4-FFF2-40B4-BE49-F238E27FC236}">
                <a16:creationId xmlns:a16="http://schemas.microsoft.com/office/drawing/2014/main" id="{5AE0EC55-E2E5-4711-A858-F357326F6E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84" t="19365" r="14523" b="4729"/>
          <a:stretch/>
        </p:blipFill>
        <p:spPr bwMode="auto">
          <a:xfrm>
            <a:off x="5416375" y="2196836"/>
            <a:ext cx="6414946" cy="398974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FECFED9-12C8-49BC-BE91-F5DBCD7EEC27}"/>
              </a:ext>
            </a:extLst>
          </p:cNvPr>
          <p:cNvCxnSpPr>
            <a:cxnSpLocks/>
          </p:cNvCxnSpPr>
          <p:nvPr/>
        </p:nvCxnSpPr>
        <p:spPr>
          <a:xfrm flipV="1">
            <a:off x="10718796" y="2536330"/>
            <a:ext cx="0" cy="2304288"/>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AC4734C-8CBD-4AE8-BD43-163BCFA7BD14}"/>
              </a:ext>
            </a:extLst>
          </p:cNvPr>
          <p:cNvCxnSpPr>
            <a:cxnSpLocks/>
          </p:cNvCxnSpPr>
          <p:nvPr/>
        </p:nvCxnSpPr>
        <p:spPr>
          <a:xfrm flipV="1">
            <a:off x="10247417" y="4819599"/>
            <a:ext cx="1371600" cy="11551"/>
          </a:xfrm>
          <a:prstGeom prst="line">
            <a:avLst/>
          </a:prstGeom>
          <a:ln w="38100">
            <a:solidFill>
              <a:srgbClr val="00277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EF3946F-F179-490B-869E-E4F30A7C69E7}"/>
              </a:ext>
            </a:extLst>
          </p:cNvPr>
          <p:cNvCxnSpPr>
            <a:cxnSpLocks/>
          </p:cNvCxnSpPr>
          <p:nvPr/>
        </p:nvCxnSpPr>
        <p:spPr>
          <a:xfrm flipV="1">
            <a:off x="10258993" y="2076949"/>
            <a:ext cx="1331946" cy="714769"/>
          </a:xfrm>
          <a:prstGeom prst="line">
            <a:avLst/>
          </a:prstGeom>
          <a:ln w="38100">
            <a:solidFill>
              <a:srgbClr val="002776"/>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2770BBC-6456-4C2F-BDBB-5148DFBA259C}"/>
              </a:ext>
            </a:extLst>
          </p:cNvPr>
          <p:cNvSpPr txBox="1"/>
          <p:nvPr/>
        </p:nvSpPr>
        <p:spPr>
          <a:xfrm>
            <a:off x="10338350" y="2101916"/>
            <a:ext cx="744114" cy="338554"/>
          </a:xfrm>
          <a:prstGeom prst="rect">
            <a:avLst/>
          </a:prstGeom>
          <a:noFill/>
        </p:spPr>
        <p:txBody>
          <a:bodyPr wrap="none" rtlCol="0">
            <a:spAutoFit/>
          </a:bodyPr>
          <a:lstStyle/>
          <a:p>
            <a:r>
              <a:rPr lang="en-US" sz="1600" b="1" dirty="0"/>
              <a:t>1 in 44</a:t>
            </a:r>
          </a:p>
        </p:txBody>
      </p:sp>
      <p:sp>
        <p:nvSpPr>
          <p:cNvPr id="21" name="TextBox 20">
            <a:extLst>
              <a:ext uri="{FF2B5EF4-FFF2-40B4-BE49-F238E27FC236}">
                <a16:creationId xmlns:a16="http://schemas.microsoft.com/office/drawing/2014/main" id="{4A0DD5DD-44A0-4B53-B9B6-8E72FF327FC3}"/>
              </a:ext>
            </a:extLst>
          </p:cNvPr>
          <p:cNvSpPr txBox="1"/>
          <p:nvPr/>
        </p:nvSpPr>
        <p:spPr>
          <a:xfrm>
            <a:off x="10432875" y="4858619"/>
            <a:ext cx="550151" cy="307777"/>
          </a:xfrm>
          <a:prstGeom prst="rect">
            <a:avLst/>
          </a:prstGeom>
          <a:noFill/>
        </p:spPr>
        <p:txBody>
          <a:bodyPr wrap="none" rtlCol="0">
            <a:spAutoFit/>
          </a:bodyPr>
          <a:lstStyle/>
          <a:p>
            <a:r>
              <a:rPr lang="en-US" sz="1400" b="1" dirty="0"/>
              <a:t>2021</a:t>
            </a:r>
          </a:p>
        </p:txBody>
      </p:sp>
      <p:sp>
        <p:nvSpPr>
          <p:cNvPr id="6" name="TextBox 5">
            <a:extLst>
              <a:ext uri="{FF2B5EF4-FFF2-40B4-BE49-F238E27FC236}">
                <a16:creationId xmlns:a16="http://schemas.microsoft.com/office/drawing/2014/main" id="{BAB8C399-E851-41E7-5981-4B8FA6A37147}"/>
              </a:ext>
            </a:extLst>
          </p:cNvPr>
          <p:cNvSpPr txBox="1"/>
          <p:nvPr/>
        </p:nvSpPr>
        <p:spPr>
          <a:xfrm>
            <a:off x="11034155" y="4861391"/>
            <a:ext cx="550151" cy="307777"/>
          </a:xfrm>
          <a:prstGeom prst="rect">
            <a:avLst/>
          </a:prstGeom>
          <a:noFill/>
        </p:spPr>
        <p:txBody>
          <a:bodyPr wrap="none" rtlCol="0">
            <a:spAutoFit/>
          </a:bodyPr>
          <a:lstStyle/>
          <a:p>
            <a:r>
              <a:rPr lang="en-US" sz="1400" b="1" dirty="0"/>
              <a:t>2023</a:t>
            </a:r>
          </a:p>
        </p:txBody>
      </p:sp>
      <p:cxnSp>
        <p:nvCxnSpPr>
          <p:cNvPr id="7" name="Straight Connector 6">
            <a:extLst>
              <a:ext uri="{FF2B5EF4-FFF2-40B4-BE49-F238E27FC236}">
                <a16:creationId xmlns:a16="http://schemas.microsoft.com/office/drawing/2014/main" id="{D1B7DF1F-AFEC-A052-571A-CF740AA1D242}"/>
              </a:ext>
            </a:extLst>
          </p:cNvPr>
          <p:cNvCxnSpPr>
            <a:cxnSpLocks/>
          </p:cNvCxnSpPr>
          <p:nvPr/>
        </p:nvCxnSpPr>
        <p:spPr>
          <a:xfrm flipV="1">
            <a:off x="11175006" y="2290701"/>
            <a:ext cx="0" cy="2560320"/>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D36A22B-58F3-D573-89FF-C94D1DF6F9A2}"/>
              </a:ext>
            </a:extLst>
          </p:cNvPr>
          <p:cNvSpPr txBox="1"/>
          <p:nvPr/>
        </p:nvSpPr>
        <p:spPr>
          <a:xfrm>
            <a:off x="10011473" y="2349424"/>
            <a:ext cx="565861" cy="246221"/>
          </a:xfrm>
          <a:prstGeom prst="rect">
            <a:avLst/>
          </a:prstGeom>
          <a:solidFill>
            <a:schemeClr val="bg1"/>
          </a:solidFill>
        </p:spPr>
        <p:txBody>
          <a:bodyPr wrap="none" lIns="0" tIns="0" rIns="0" bIns="0" rtlCol="0">
            <a:spAutoFit/>
          </a:bodyPr>
          <a:lstStyle/>
          <a:p>
            <a:r>
              <a:rPr lang="en-US" sz="1600" b="1" dirty="0"/>
              <a:t>1 in 54</a:t>
            </a:r>
          </a:p>
        </p:txBody>
      </p:sp>
      <p:sp>
        <p:nvSpPr>
          <p:cNvPr id="15" name="Rectangle 14">
            <a:extLst>
              <a:ext uri="{FF2B5EF4-FFF2-40B4-BE49-F238E27FC236}">
                <a16:creationId xmlns:a16="http://schemas.microsoft.com/office/drawing/2014/main" id="{9638F627-630F-8830-94CB-27B98DD6C67D}"/>
              </a:ext>
            </a:extLst>
          </p:cNvPr>
          <p:cNvSpPr/>
          <p:nvPr/>
        </p:nvSpPr>
        <p:spPr>
          <a:xfrm>
            <a:off x="2058954" y="6393953"/>
            <a:ext cx="2461496" cy="369332"/>
          </a:xfrm>
          <a:prstGeom prst="rect">
            <a:avLst/>
          </a:prstGeom>
        </p:spPr>
        <p:txBody>
          <a:bodyPr wrap="square">
            <a:spAutoFit/>
          </a:bodyPr>
          <a:lstStyle/>
          <a:p>
            <a:pPr algn="ctr"/>
            <a:r>
              <a:rPr lang="en-US" dirty="0">
                <a:latin typeface="Helvetica" pitchFamily="2" charset="0"/>
                <a:ea typeface="Times New Roman" charset="0"/>
                <a:cs typeface="Times New Roman" charset="0"/>
              </a:rPr>
              <a:t>(Shaw et al., 2025)</a:t>
            </a:r>
          </a:p>
        </p:txBody>
      </p:sp>
      <p:pic>
        <p:nvPicPr>
          <p:cNvPr id="16" name="Picture 15">
            <a:extLst>
              <a:ext uri="{FF2B5EF4-FFF2-40B4-BE49-F238E27FC236}">
                <a16:creationId xmlns:a16="http://schemas.microsoft.com/office/drawing/2014/main" id="{7AFC3F17-FBBA-60AF-1A89-0D24009E7F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630" y="4656113"/>
            <a:ext cx="504891" cy="1058643"/>
          </a:xfrm>
          <a:prstGeom prst="rect">
            <a:avLst/>
          </a:prstGeom>
        </p:spPr>
      </p:pic>
      <p:pic>
        <p:nvPicPr>
          <p:cNvPr id="17" name="Picture 16">
            <a:extLst>
              <a:ext uri="{FF2B5EF4-FFF2-40B4-BE49-F238E27FC236}">
                <a16:creationId xmlns:a16="http://schemas.microsoft.com/office/drawing/2014/main" id="{2375F5F4-D9E8-03E3-3534-987EE27192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42494" y="4655515"/>
            <a:ext cx="504891" cy="1058643"/>
          </a:xfrm>
          <a:prstGeom prst="rect">
            <a:avLst/>
          </a:prstGeom>
        </p:spPr>
      </p:pic>
      <p:pic>
        <p:nvPicPr>
          <p:cNvPr id="20" name="Picture 19">
            <a:extLst>
              <a:ext uri="{FF2B5EF4-FFF2-40B4-BE49-F238E27FC236}">
                <a16:creationId xmlns:a16="http://schemas.microsoft.com/office/drawing/2014/main" id="{B428377D-54B8-065F-A967-39836C793B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53250" y="4661146"/>
            <a:ext cx="504891" cy="1058643"/>
          </a:xfrm>
          <a:prstGeom prst="rect">
            <a:avLst/>
          </a:prstGeom>
        </p:spPr>
      </p:pic>
      <p:pic>
        <p:nvPicPr>
          <p:cNvPr id="22" name="Picture 21">
            <a:extLst>
              <a:ext uri="{FF2B5EF4-FFF2-40B4-BE49-F238E27FC236}">
                <a16:creationId xmlns:a16="http://schemas.microsoft.com/office/drawing/2014/main" id="{F37AB782-6778-1784-38D3-33405C93DA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47872" y="4660835"/>
            <a:ext cx="504891" cy="1058643"/>
          </a:xfrm>
          <a:prstGeom prst="rect">
            <a:avLst/>
          </a:prstGeom>
        </p:spPr>
      </p:pic>
      <p:pic>
        <p:nvPicPr>
          <p:cNvPr id="23" name="Picture 22">
            <a:extLst>
              <a:ext uri="{FF2B5EF4-FFF2-40B4-BE49-F238E27FC236}">
                <a16:creationId xmlns:a16="http://schemas.microsoft.com/office/drawing/2014/main" id="{33DB3DF4-8F1B-19B9-3DA9-C2BA31958B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10320" y="4658920"/>
            <a:ext cx="502920" cy="1058644"/>
          </a:xfrm>
          <a:prstGeom prst="rect">
            <a:avLst/>
          </a:prstGeom>
        </p:spPr>
      </p:pic>
      <p:sp>
        <p:nvSpPr>
          <p:cNvPr id="24" name="TextBox 23">
            <a:extLst>
              <a:ext uri="{FF2B5EF4-FFF2-40B4-BE49-F238E27FC236}">
                <a16:creationId xmlns:a16="http://schemas.microsoft.com/office/drawing/2014/main" id="{C6568EE7-F884-8FD0-319D-9ADFFAA4A331}"/>
              </a:ext>
            </a:extLst>
          </p:cNvPr>
          <p:cNvSpPr txBox="1"/>
          <p:nvPr/>
        </p:nvSpPr>
        <p:spPr>
          <a:xfrm>
            <a:off x="1385930" y="5745649"/>
            <a:ext cx="1799159" cy="440120"/>
          </a:xfrm>
          <a:prstGeom prst="rect">
            <a:avLst/>
          </a:prstGeom>
          <a:noFill/>
          <a:ln>
            <a:noFill/>
          </a:ln>
        </p:spPr>
        <p:txBody>
          <a:bodyPr wrap="square" rtlCol="0">
            <a:spAutoFit/>
          </a:bodyPr>
          <a:lstStyle/>
          <a:p>
            <a:pPr algn="ctr">
              <a:lnSpc>
                <a:spcPct val="120000"/>
              </a:lnSpc>
            </a:pPr>
            <a:r>
              <a:rPr lang="en-US" sz="2000" b="1" dirty="0">
                <a:latin typeface="Helvetica" pitchFamily="2" charset="0"/>
                <a:ea typeface="Times New Roman" charset="0"/>
                <a:cs typeface="Times New Roman" charset="0"/>
              </a:rPr>
              <a:t>5% in </a:t>
            </a:r>
            <a:r>
              <a:rPr lang="en-US" sz="2000" b="1" dirty="0">
                <a:solidFill>
                  <a:srgbClr val="025A7F"/>
                </a:solidFill>
                <a:latin typeface="Helvetica" pitchFamily="2" charset="0"/>
                <a:ea typeface="Times New Roman" charset="0"/>
                <a:cs typeface="Times New Roman" charset="0"/>
              </a:rPr>
              <a:t>boys</a:t>
            </a:r>
          </a:p>
        </p:txBody>
      </p:sp>
      <p:sp>
        <p:nvSpPr>
          <p:cNvPr id="25" name="TextBox 24">
            <a:extLst>
              <a:ext uri="{FF2B5EF4-FFF2-40B4-BE49-F238E27FC236}">
                <a16:creationId xmlns:a16="http://schemas.microsoft.com/office/drawing/2014/main" id="{B4346F70-A36D-8148-C6C3-6294DCFB4A64}"/>
              </a:ext>
            </a:extLst>
          </p:cNvPr>
          <p:cNvSpPr txBox="1"/>
          <p:nvPr/>
        </p:nvSpPr>
        <p:spPr>
          <a:xfrm>
            <a:off x="3529800" y="5741101"/>
            <a:ext cx="1817147" cy="440120"/>
          </a:xfrm>
          <a:prstGeom prst="rect">
            <a:avLst/>
          </a:prstGeom>
          <a:noFill/>
        </p:spPr>
        <p:txBody>
          <a:bodyPr wrap="square" rtlCol="0">
            <a:spAutoFit/>
          </a:bodyPr>
          <a:lstStyle/>
          <a:p>
            <a:pPr algn="ctr">
              <a:lnSpc>
                <a:spcPct val="120000"/>
              </a:lnSpc>
            </a:pPr>
            <a:r>
              <a:rPr lang="en-US" sz="2000" b="1" dirty="0">
                <a:solidFill>
                  <a:srgbClr val="92D050"/>
                </a:solidFill>
                <a:latin typeface="Helvetica" pitchFamily="2" charset="0"/>
                <a:ea typeface="Times New Roman" charset="0"/>
                <a:cs typeface="Times New Roman" charset="0"/>
              </a:rPr>
              <a:t>1.4% in </a:t>
            </a:r>
            <a:r>
              <a:rPr lang="en-US" sz="2000" b="1" dirty="0">
                <a:solidFill>
                  <a:srgbClr val="8CC43E"/>
                </a:solidFill>
                <a:latin typeface="Helvetica" pitchFamily="2" charset="0"/>
                <a:ea typeface="Times New Roman" charset="0"/>
                <a:cs typeface="Times New Roman" charset="0"/>
              </a:rPr>
              <a:t>girls</a:t>
            </a:r>
          </a:p>
        </p:txBody>
      </p:sp>
      <p:pic>
        <p:nvPicPr>
          <p:cNvPr id="8" name="Picture 7">
            <a:extLst>
              <a:ext uri="{FF2B5EF4-FFF2-40B4-BE49-F238E27FC236}">
                <a16:creationId xmlns:a16="http://schemas.microsoft.com/office/drawing/2014/main" id="{5DECF272-CCDE-AC60-E6A6-E2B5306CE6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20605" y="4661146"/>
            <a:ext cx="504891" cy="1058643"/>
          </a:xfrm>
          <a:prstGeom prst="rect">
            <a:avLst/>
          </a:prstGeom>
        </p:spPr>
      </p:pic>
      <p:pic>
        <p:nvPicPr>
          <p:cNvPr id="9" name="Picture 8">
            <a:extLst>
              <a:ext uri="{FF2B5EF4-FFF2-40B4-BE49-F238E27FC236}">
                <a16:creationId xmlns:a16="http://schemas.microsoft.com/office/drawing/2014/main" id="{FFA31D51-746F-E7F5-000E-D241BDE76D41}"/>
              </a:ext>
            </a:extLst>
          </p:cNvPr>
          <p:cNvPicPr>
            <a:picLocks noChangeAspect="1"/>
          </p:cNvPicPr>
          <p:nvPr/>
        </p:nvPicPr>
        <p:blipFill>
          <a:blip r:embed="rId5" cstate="email">
            <a:extLst>
              <a:ext uri="{28A0092B-C50C-407E-A947-70E740481C1C}">
                <a14:useLocalDpi xmlns:a14="http://schemas.microsoft.com/office/drawing/2010/main"/>
              </a:ext>
            </a:extLst>
          </a:blip>
          <a:srcRect r="5486" b="47794"/>
          <a:stretch>
            <a:fillRect/>
          </a:stretch>
        </p:blipFill>
        <p:spPr>
          <a:xfrm>
            <a:off x="4477675" y="4661146"/>
            <a:ext cx="475333" cy="552679"/>
          </a:xfrm>
          <a:prstGeom prst="rect">
            <a:avLst/>
          </a:prstGeom>
        </p:spPr>
      </p:pic>
      <p:cxnSp>
        <p:nvCxnSpPr>
          <p:cNvPr id="28" name="Straight Connector 27">
            <a:extLst>
              <a:ext uri="{FF2B5EF4-FFF2-40B4-BE49-F238E27FC236}">
                <a16:creationId xmlns:a16="http://schemas.microsoft.com/office/drawing/2014/main" id="{7D8C6961-10CF-E3B3-3069-2C3DE89456B8}"/>
              </a:ext>
            </a:extLst>
          </p:cNvPr>
          <p:cNvCxnSpPr>
            <a:cxnSpLocks/>
          </p:cNvCxnSpPr>
          <p:nvPr/>
        </p:nvCxnSpPr>
        <p:spPr>
          <a:xfrm flipH="1" flipV="1">
            <a:off x="11590939" y="2076949"/>
            <a:ext cx="10145" cy="276766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B0685A7-6F3C-3A9B-2519-F8DE49401E64}"/>
              </a:ext>
            </a:extLst>
          </p:cNvPr>
          <p:cNvSpPr txBox="1"/>
          <p:nvPr/>
        </p:nvSpPr>
        <p:spPr>
          <a:xfrm>
            <a:off x="10792387" y="1880203"/>
            <a:ext cx="750526" cy="338554"/>
          </a:xfrm>
          <a:prstGeom prst="rect">
            <a:avLst/>
          </a:prstGeom>
          <a:noFill/>
        </p:spPr>
        <p:txBody>
          <a:bodyPr wrap="none" rtlCol="0">
            <a:spAutoFit/>
          </a:bodyPr>
          <a:lstStyle/>
          <a:p>
            <a:r>
              <a:rPr lang="en-US" sz="1600" b="1" dirty="0"/>
              <a:t>1 in 36</a:t>
            </a:r>
          </a:p>
        </p:txBody>
      </p:sp>
      <p:sp>
        <p:nvSpPr>
          <p:cNvPr id="33" name="TextBox 32">
            <a:extLst>
              <a:ext uri="{FF2B5EF4-FFF2-40B4-BE49-F238E27FC236}">
                <a16:creationId xmlns:a16="http://schemas.microsoft.com/office/drawing/2014/main" id="{7A5FDD72-F9BE-B494-9FD0-2AD5C0673F70}"/>
              </a:ext>
            </a:extLst>
          </p:cNvPr>
          <p:cNvSpPr txBox="1"/>
          <p:nvPr/>
        </p:nvSpPr>
        <p:spPr>
          <a:xfrm>
            <a:off x="11191663" y="1666451"/>
            <a:ext cx="750526" cy="338554"/>
          </a:xfrm>
          <a:prstGeom prst="rect">
            <a:avLst/>
          </a:prstGeom>
          <a:noFill/>
        </p:spPr>
        <p:txBody>
          <a:bodyPr wrap="square" rtlCol="0">
            <a:spAutoFit/>
          </a:bodyPr>
          <a:lstStyle/>
          <a:p>
            <a:r>
              <a:rPr lang="en-US" sz="1600" b="1" dirty="0">
                <a:solidFill>
                  <a:srgbClr val="FF0000"/>
                </a:solidFill>
              </a:rPr>
              <a:t>1 in 31</a:t>
            </a:r>
          </a:p>
        </p:txBody>
      </p:sp>
    </p:spTree>
    <p:extLst>
      <p:ext uri="{BB962C8B-B14F-4D97-AF65-F5344CB8AC3E}">
        <p14:creationId xmlns:p14="http://schemas.microsoft.com/office/powerpoint/2010/main" val="3851201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state of california&#10;&#10;AI-generated content may be incorrect.">
            <a:extLst>
              <a:ext uri="{FF2B5EF4-FFF2-40B4-BE49-F238E27FC236}">
                <a16:creationId xmlns:a16="http://schemas.microsoft.com/office/drawing/2014/main" id="{4434CE7A-7928-75CF-A580-534DF676B961}"/>
              </a:ext>
            </a:extLst>
          </p:cNvPr>
          <p:cNvPicPr>
            <a:picLocks noChangeAspect="1"/>
          </p:cNvPicPr>
          <p:nvPr/>
        </p:nvPicPr>
        <p:blipFill>
          <a:blip r:embed="rId3"/>
          <a:srcRect l="11007" r="25497"/>
          <a:stretch>
            <a:fillRect/>
          </a:stretch>
        </p:blipFill>
        <p:spPr>
          <a:xfrm>
            <a:off x="6348241" y="121032"/>
            <a:ext cx="5580082" cy="6151562"/>
          </a:xfrm>
          <a:prstGeom prst="rect">
            <a:avLst/>
          </a:prstGeom>
          <a:noFill/>
        </p:spPr>
      </p:pic>
      <p:sp>
        <p:nvSpPr>
          <p:cNvPr id="8" name="TextBox 7">
            <a:extLst>
              <a:ext uri="{FF2B5EF4-FFF2-40B4-BE49-F238E27FC236}">
                <a16:creationId xmlns:a16="http://schemas.microsoft.com/office/drawing/2014/main" id="{50193C71-1B96-EA28-5E39-E47D87A30D33}"/>
              </a:ext>
            </a:extLst>
          </p:cNvPr>
          <p:cNvSpPr txBox="1"/>
          <p:nvPr/>
        </p:nvSpPr>
        <p:spPr>
          <a:xfrm>
            <a:off x="534382" y="1259175"/>
            <a:ext cx="6129996" cy="4339650"/>
          </a:xfrm>
          <a:prstGeom prst="rect">
            <a:avLst/>
          </a:prstGeom>
          <a:noFill/>
        </p:spPr>
        <p:txBody>
          <a:bodyPr wrap="square">
            <a:spAutoFit/>
          </a:bodyPr>
          <a:lstStyle/>
          <a:p>
            <a:pPr marL="285750" indent="-285750">
              <a:spcAft>
                <a:spcPts val="600"/>
              </a:spcAft>
              <a:buFont typeface="Wingdings" panose="05000000000000000000" pitchFamily="2" charset="2"/>
              <a:buChar char="§"/>
            </a:pPr>
            <a:r>
              <a:rPr lang="en-US" dirty="0">
                <a:latin typeface="Proxima Nova Light" panose="02000506030000020004"/>
                <a:ea typeface="Aptos" panose="020B0004020202020204" pitchFamily="34" charset="0"/>
                <a:cs typeface="Times New Roman" panose="02020603050405020304" pitchFamily="18" charset="0"/>
              </a:rPr>
              <a:t>Daily exposure to WF smoke PM</a:t>
            </a:r>
            <a:r>
              <a:rPr lang="en-US" baseline="-25000" dirty="0">
                <a:latin typeface="Proxima Nova Light" panose="02000506030000020004"/>
                <a:ea typeface="Aptos" panose="020B0004020202020204" pitchFamily="34" charset="0"/>
                <a:cs typeface="Times New Roman" panose="02020603050405020304" pitchFamily="18" charset="0"/>
              </a:rPr>
              <a:t>2.5 </a:t>
            </a:r>
            <a:r>
              <a:rPr lang="en-US" dirty="0">
                <a:latin typeface="Proxima Nova Light" panose="02000506030000020004"/>
                <a:ea typeface="Aptos" panose="020B0004020202020204" pitchFamily="34" charset="0"/>
                <a:cs typeface="Times New Roman" panose="02020603050405020304" pitchFamily="18" charset="0"/>
              </a:rPr>
              <a:t>predicted with chemical transport model adjusted for measured PM</a:t>
            </a:r>
            <a:r>
              <a:rPr lang="en-US" baseline="-25000" dirty="0">
                <a:latin typeface="Proxima Nova Light" panose="02000506030000020004"/>
                <a:ea typeface="Aptos" panose="020B0004020202020204" pitchFamily="34" charset="0"/>
                <a:cs typeface="Times New Roman" panose="02020603050405020304" pitchFamily="18" charset="0"/>
              </a:rPr>
              <a:t>2.5 </a:t>
            </a:r>
            <a:r>
              <a:rPr lang="en-US" dirty="0">
                <a:latin typeface="Proxima Nova Light" panose="02000506030000020004"/>
                <a:ea typeface="Aptos" panose="020B0004020202020204" pitchFamily="34" charset="0"/>
                <a:cs typeface="Times New Roman" panose="02020603050405020304" pitchFamily="18" charset="0"/>
              </a:rPr>
              <a:t>concentrations using Random Forest Regression</a:t>
            </a:r>
          </a:p>
          <a:p>
            <a:pPr marL="285750" indent="-285750">
              <a:spcAft>
                <a:spcPts val="600"/>
              </a:spcAft>
              <a:buFont typeface="Wingdings" panose="05000000000000000000" pitchFamily="2" charset="2"/>
              <a:buChar char="§"/>
            </a:pPr>
            <a:endParaRPr lang="en-US" sz="800" dirty="0">
              <a:latin typeface="Proxima Nova Light" panose="02000506030000020004"/>
            </a:endParaRPr>
          </a:p>
          <a:p>
            <a:pPr marL="285750" indent="-285750">
              <a:spcAft>
                <a:spcPts val="600"/>
              </a:spcAft>
              <a:buFont typeface="Wingdings" panose="05000000000000000000" pitchFamily="2" charset="2"/>
              <a:buChar char="§"/>
            </a:pPr>
            <a:r>
              <a:rPr lang="en-US" dirty="0">
                <a:latin typeface="Proxima Nova Light" panose="02000506030000020004"/>
              </a:rPr>
              <a:t>Wildfire-related PM</a:t>
            </a:r>
            <a:r>
              <a:rPr lang="en-US" baseline="-25000" dirty="0">
                <a:latin typeface="Proxima Nova Light" panose="02000506030000020004"/>
              </a:rPr>
              <a:t>2.5 </a:t>
            </a:r>
            <a:r>
              <a:rPr lang="en-US" dirty="0">
                <a:latin typeface="Proxima Nova Light" panose="02000506030000020004"/>
              </a:rPr>
              <a:t>exposure, including tracers for biomass burning &amp; wildland urban interface (WUI) estimated for preconception, prenatal, &amp; postnatal periods</a:t>
            </a:r>
          </a:p>
          <a:p>
            <a:pPr marL="285750" indent="-285750">
              <a:spcAft>
                <a:spcPts val="600"/>
              </a:spcAft>
              <a:buFont typeface="Wingdings" panose="05000000000000000000" pitchFamily="2" charset="2"/>
              <a:buChar char="§"/>
            </a:pPr>
            <a:endParaRPr lang="en-US" sz="800" dirty="0">
              <a:latin typeface="Proxima Nova Light" panose="02000506030000020004"/>
            </a:endParaRPr>
          </a:p>
          <a:p>
            <a:pPr marL="285750" indent="-285750">
              <a:spcAft>
                <a:spcPts val="600"/>
              </a:spcAft>
              <a:buFont typeface="Wingdings" panose="05000000000000000000" pitchFamily="2" charset="2"/>
              <a:buChar char="§"/>
            </a:pPr>
            <a:r>
              <a:rPr lang="en-US" dirty="0">
                <a:latin typeface="Proxima Nova Light" panose="02000506030000020004"/>
              </a:rPr>
              <a:t>Wildfire PM</a:t>
            </a:r>
            <a:r>
              <a:rPr lang="en-US" baseline="-25000" dirty="0">
                <a:latin typeface="Proxima Nova Light" panose="02000506030000020004"/>
                <a:ea typeface="Aptos" panose="020B0004020202020204" pitchFamily="34" charset="0"/>
                <a:cs typeface="Times New Roman" panose="02020603050405020304" pitchFamily="18" charset="0"/>
              </a:rPr>
              <a:t>2.5</a:t>
            </a:r>
            <a:r>
              <a:rPr lang="en-US" dirty="0">
                <a:latin typeface="Proxima Nova Light" panose="02000506030000020004"/>
              </a:rPr>
              <a:t> exposure linked to geocoded birth addresses for </a:t>
            </a:r>
            <a:r>
              <a:rPr lang="en-US" dirty="0">
                <a:latin typeface="Proxima Nova Light" panose="02000506030000020004"/>
                <a:ea typeface="Aptos" panose="020B0004020202020204" pitchFamily="34" charset="0"/>
                <a:cs typeface="Times New Roman" panose="02020603050405020304" pitchFamily="18" charset="0"/>
              </a:rPr>
              <a:t>9,860,442 births in California 2000-2020</a:t>
            </a:r>
            <a:endParaRPr lang="en-US" dirty="0">
              <a:latin typeface="Proxima Nova Light" panose="02000506030000020004"/>
            </a:endParaRPr>
          </a:p>
          <a:p>
            <a:pPr marL="285750" indent="-285750">
              <a:spcAft>
                <a:spcPts val="600"/>
              </a:spcAft>
              <a:buFont typeface="Wingdings" panose="05000000000000000000" pitchFamily="2" charset="2"/>
              <a:buChar char="§"/>
            </a:pPr>
            <a:endParaRPr lang="en-US" sz="800" dirty="0">
              <a:latin typeface="Proxima Nova Light" panose="02000506030000020004"/>
            </a:endParaRPr>
          </a:p>
          <a:p>
            <a:pPr marL="285750" indent="-285750">
              <a:spcAft>
                <a:spcPts val="600"/>
              </a:spcAft>
              <a:buFont typeface="Wingdings" panose="05000000000000000000" pitchFamily="2" charset="2"/>
              <a:buChar char="§"/>
            </a:pPr>
            <a:r>
              <a:rPr lang="en-US" dirty="0">
                <a:latin typeface="Proxima Nova Light" panose="02000506030000020004"/>
              </a:rPr>
              <a:t>Mean daily wildfire PM</a:t>
            </a:r>
            <a:r>
              <a:rPr lang="en-US" baseline="-25000" dirty="0">
                <a:latin typeface="Proxima Nova Light" panose="02000506030000020004"/>
                <a:ea typeface="Aptos" panose="020B0004020202020204" pitchFamily="34" charset="0"/>
                <a:cs typeface="Times New Roman" panose="02020603050405020304" pitchFamily="18" charset="0"/>
              </a:rPr>
              <a:t>2.5</a:t>
            </a:r>
            <a:r>
              <a:rPr lang="en-US" dirty="0">
                <a:latin typeface="Proxima Nova Light" panose="02000506030000020004"/>
              </a:rPr>
              <a:t> exposure for pregnancy mapped by county for all pregnant mothers over past 20 years – Northern CA Counties most impacted </a:t>
            </a:r>
          </a:p>
        </p:txBody>
      </p:sp>
      <p:sp>
        <p:nvSpPr>
          <p:cNvPr id="2" name="Title 1">
            <a:extLst>
              <a:ext uri="{FF2B5EF4-FFF2-40B4-BE49-F238E27FC236}">
                <a16:creationId xmlns:a16="http://schemas.microsoft.com/office/drawing/2014/main" id="{1F9FA997-09BB-EE35-C6A1-67D6750E3CFE}"/>
              </a:ext>
            </a:extLst>
          </p:cNvPr>
          <p:cNvSpPr>
            <a:spLocks noGrp="1"/>
          </p:cNvSpPr>
          <p:nvPr>
            <p:ph type="ctrTitle"/>
          </p:nvPr>
        </p:nvSpPr>
        <p:spPr>
          <a:xfrm>
            <a:off x="555475" y="358365"/>
            <a:ext cx="4743355" cy="613675"/>
          </a:xfrm>
        </p:spPr>
        <p:txBody>
          <a:bodyPr/>
          <a:lstStyle/>
          <a:p>
            <a:r>
              <a:rPr lang="en-US" sz="3600" b="1" dirty="0">
                <a:solidFill>
                  <a:schemeClr val="tx2"/>
                </a:solidFill>
                <a:latin typeface="+mn-lt"/>
              </a:rPr>
              <a:t>Wildfire Exposure</a:t>
            </a:r>
          </a:p>
        </p:txBody>
      </p:sp>
      <p:pic>
        <p:nvPicPr>
          <p:cNvPr id="3" name="Picture 2" descr="A map of the state of california&#10;&#10;AI-generated content may be incorrect.">
            <a:extLst>
              <a:ext uri="{FF2B5EF4-FFF2-40B4-BE49-F238E27FC236}">
                <a16:creationId xmlns:a16="http://schemas.microsoft.com/office/drawing/2014/main" id="{616F6723-1B07-8179-46A9-C36DC1D62B75}"/>
              </a:ext>
            </a:extLst>
          </p:cNvPr>
          <p:cNvPicPr>
            <a:picLocks noChangeAspect="1"/>
          </p:cNvPicPr>
          <p:nvPr/>
        </p:nvPicPr>
        <p:blipFill>
          <a:blip r:embed="rId3"/>
          <a:srcRect l="73896" t="41759" r="13531" b="40899"/>
          <a:stretch>
            <a:fillRect/>
          </a:stretch>
        </p:blipFill>
        <p:spPr>
          <a:xfrm>
            <a:off x="10412731" y="649784"/>
            <a:ext cx="1104900" cy="1066800"/>
          </a:xfrm>
          <a:prstGeom prst="rect">
            <a:avLst/>
          </a:prstGeom>
          <a:noFill/>
        </p:spPr>
      </p:pic>
      <p:sp>
        <p:nvSpPr>
          <p:cNvPr id="4" name="Content Placeholder 2">
            <a:extLst>
              <a:ext uri="{FF2B5EF4-FFF2-40B4-BE49-F238E27FC236}">
                <a16:creationId xmlns:a16="http://schemas.microsoft.com/office/drawing/2014/main" id="{A402B1FA-CDD2-63D7-72BE-8460AF4919DA}"/>
              </a:ext>
            </a:extLst>
          </p:cNvPr>
          <p:cNvSpPr txBox="1">
            <a:spLocks/>
          </p:cNvSpPr>
          <p:nvPr/>
        </p:nvSpPr>
        <p:spPr>
          <a:xfrm>
            <a:off x="7141062" y="6357545"/>
            <a:ext cx="3931920" cy="35257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r">
              <a:buFont typeface="Arial" panose="020B0604020202020204" pitchFamily="34" charset="0"/>
              <a:buNone/>
            </a:pPr>
            <a:r>
              <a:rPr lang="en-US" sz="2000" dirty="0">
                <a:solidFill>
                  <a:schemeClr val="accent2"/>
                </a:solidFill>
              </a:rPr>
              <a:t>Map by Amanda Goodrich</a:t>
            </a:r>
          </a:p>
          <a:p>
            <a:pPr marL="457200" lvl="1" indent="0" algn="r">
              <a:buFont typeface="Arial" panose="020B0604020202020204" pitchFamily="34" charset="0"/>
              <a:buNone/>
            </a:pPr>
            <a:endParaRPr lang="en-US" sz="2000" dirty="0">
              <a:solidFill>
                <a:schemeClr val="accent2"/>
              </a:solidFill>
            </a:endParaRPr>
          </a:p>
        </p:txBody>
      </p:sp>
      <p:sp>
        <p:nvSpPr>
          <p:cNvPr id="5" name="TextBox 4">
            <a:extLst>
              <a:ext uri="{FF2B5EF4-FFF2-40B4-BE49-F238E27FC236}">
                <a16:creationId xmlns:a16="http://schemas.microsoft.com/office/drawing/2014/main" id="{3457753D-2CFC-E1E8-73B2-ED531348E5D6}"/>
              </a:ext>
            </a:extLst>
          </p:cNvPr>
          <p:cNvSpPr txBox="1"/>
          <p:nvPr/>
        </p:nvSpPr>
        <p:spPr>
          <a:xfrm>
            <a:off x="3082665" y="6273225"/>
            <a:ext cx="2863989" cy="584775"/>
          </a:xfrm>
          <a:prstGeom prst="rect">
            <a:avLst/>
          </a:prstGeom>
          <a:noFill/>
        </p:spPr>
        <p:txBody>
          <a:bodyPr wrap="none" rtlCol="0">
            <a:spAutoFit/>
          </a:bodyPr>
          <a:lstStyle/>
          <a:p>
            <a:r>
              <a:rPr lang="en-US" sz="1600" dirty="0"/>
              <a:t>Model questions: Mike Kleeman</a:t>
            </a:r>
          </a:p>
          <a:p>
            <a:r>
              <a:rPr lang="en-US" sz="1600" dirty="0"/>
              <a:t>mjkleeman@ucdavis.edu </a:t>
            </a:r>
          </a:p>
        </p:txBody>
      </p:sp>
    </p:spTree>
    <p:extLst>
      <p:ext uri="{BB962C8B-B14F-4D97-AF65-F5344CB8AC3E}">
        <p14:creationId xmlns:p14="http://schemas.microsoft.com/office/powerpoint/2010/main" val="1267529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090BE8-7C4E-370D-8566-9F6A9C087F36}"/>
              </a:ext>
            </a:extLst>
          </p:cNvPr>
          <p:cNvSpPr txBox="1"/>
          <p:nvPr/>
        </p:nvSpPr>
        <p:spPr>
          <a:xfrm>
            <a:off x="834103" y="1513854"/>
            <a:ext cx="3651928" cy="3447098"/>
          </a:xfrm>
          <a:prstGeom prst="rect">
            <a:avLst/>
          </a:prstGeom>
          <a:noFill/>
        </p:spPr>
        <p:txBody>
          <a:bodyPr wrap="square">
            <a:spAutoFit/>
          </a:bodyPr>
          <a:lstStyle/>
          <a:p>
            <a:pPr marL="285750" indent="-285750">
              <a:spcAft>
                <a:spcPts val="1200"/>
              </a:spcAft>
              <a:buFont typeface="Wingdings" panose="05000000000000000000" pitchFamily="2" charset="2"/>
              <a:buChar char="§"/>
            </a:pPr>
            <a:r>
              <a:rPr lang="en-US" dirty="0">
                <a:latin typeface="Proxima Nova Light" panose="02000506030000020004"/>
                <a:ea typeface="Aptos" panose="020B0004020202020204" pitchFamily="34" charset="0"/>
                <a:cs typeface="Times New Roman" panose="02020603050405020304" pitchFamily="18" charset="0"/>
              </a:rPr>
              <a:t>Across all years (2001-2020), </a:t>
            </a:r>
            <a:br>
              <a:rPr lang="en-US" dirty="0">
                <a:latin typeface="Proxima Nova Light" panose="02000506030000020004"/>
                <a:ea typeface="Aptos" panose="020B0004020202020204" pitchFamily="34" charset="0"/>
                <a:cs typeface="Times New Roman" panose="02020603050405020304" pitchFamily="18" charset="0"/>
              </a:rPr>
            </a:br>
            <a:r>
              <a:rPr lang="en-US" dirty="0">
                <a:latin typeface="Proxima Nova Light" panose="02000506030000020004"/>
                <a:ea typeface="Aptos" panose="020B0004020202020204" pitchFamily="34" charset="0"/>
                <a:cs typeface="Times New Roman" panose="02020603050405020304" pitchFamily="18" charset="0"/>
              </a:rPr>
              <a:t>6,325,790 </a:t>
            </a:r>
            <a:r>
              <a:rPr lang="en-US" b="1" dirty="0">
                <a:latin typeface="Proxima Nova Light" panose="02000506030000020004"/>
                <a:ea typeface="Aptos" panose="020B0004020202020204" pitchFamily="34" charset="0"/>
                <a:cs typeface="Times New Roman" panose="02020603050405020304" pitchFamily="18" charset="0"/>
              </a:rPr>
              <a:t>64%</a:t>
            </a:r>
            <a:r>
              <a:rPr lang="en-US" dirty="0">
                <a:latin typeface="Proxima Nova Light" panose="02000506030000020004"/>
                <a:ea typeface="Aptos" panose="020B0004020202020204" pitchFamily="34" charset="0"/>
                <a:cs typeface="Times New Roman" panose="02020603050405020304" pitchFamily="18" charset="0"/>
              </a:rPr>
              <a:t> were exposed (of 9,860,442 births)</a:t>
            </a:r>
            <a:br>
              <a:rPr lang="en-US" dirty="0">
                <a:latin typeface="Proxima Nova Light" panose="02000506030000020004"/>
                <a:ea typeface="Aptos" panose="020B0004020202020204" pitchFamily="34" charset="0"/>
                <a:cs typeface="Times New Roman" panose="02020603050405020304" pitchFamily="18" charset="0"/>
              </a:rPr>
            </a:br>
            <a:r>
              <a:rPr lang="en-US" dirty="0">
                <a:latin typeface="Proxima Nova Light" panose="02000506030000020004"/>
                <a:ea typeface="Aptos" panose="020B0004020202020204" pitchFamily="34" charset="0"/>
                <a:cs typeface="Times New Roman" panose="02020603050405020304" pitchFamily="18" charset="0"/>
              </a:rPr>
              <a:t>to at least one wildfire episode over 9 ug/m</a:t>
            </a:r>
            <a:r>
              <a:rPr lang="en-US" baseline="30000" dirty="0">
                <a:latin typeface="Proxima Nova Light" panose="02000506030000020004"/>
                <a:ea typeface="Aptos" panose="020B0004020202020204" pitchFamily="34" charset="0"/>
                <a:cs typeface="Times New Roman" panose="02020603050405020304" pitchFamily="18" charset="0"/>
              </a:rPr>
              <a:t>3</a:t>
            </a:r>
            <a:r>
              <a:rPr lang="en-US" dirty="0">
                <a:latin typeface="Proxima Nova Light" panose="02000506030000020004"/>
                <a:ea typeface="Aptos" panose="020B0004020202020204" pitchFamily="34" charset="0"/>
                <a:cs typeface="Times New Roman" panose="02020603050405020304" pitchFamily="18" charset="0"/>
              </a:rPr>
              <a:t> in pregnancy</a:t>
            </a:r>
          </a:p>
          <a:p>
            <a:pPr marL="285750" indent="-285750">
              <a:spcAft>
                <a:spcPts val="1200"/>
              </a:spcAft>
              <a:buFont typeface="Wingdings" panose="05000000000000000000" pitchFamily="2" charset="2"/>
              <a:buChar char="§"/>
            </a:pPr>
            <a:r>
              <a:rPr lang="en-US" dirty="0">
                <a:effectLst/>
                <a:latin typeface="Proxima Nova Light" panose="02000506030000020004"/>
                <a:ea typeface="Aptos" panose="020B0004020202020204" pitchFamily="34" charset="0"/>
                <a:cs typeface="Times New Roman" panose="02020603050405020304" pitchFamily="18" charset="0"/>
              </a:rPr>
              <a:t>Varied by year, </a:t>
            </a:r>
            <a:br>
              <a:rPr lang="en-US" dirty="0">
                <a:effectLst/>
                <a:latin typeface="Proxima Nova Light" panose="02000506030000020004"/>
                <a:ea typeface="Aptos" panose="020B0004020202020204" pitchFamily="34" charset="0"/>
                <a:cs typeface="Times New Roman" panose="02020603050405020304" pitchFamily="18" charset="0"/>
              </a:rPr>
            </a:br>
            <a:r>
              <a:rPr lang="en-US" dirty="0">
                <a:effectLst/>
                <a:latin typeface="Proxima Nova Light" panose="02000506030000020004"/>
                <a:ea typeface="Aptos" panose="020B0004020202020204" pitchFamily="34" charset="0"/>
                <a:cs typeface="Times New Roman" panose="02020603050405020304" pitchFamily="18" charset="0"/>
              </a:rPr>
              <a:t>highest in 2008 (97%), </a:t>
            </a:r>
            <a:br>
              <a:rPr lang="en-US" dirty="0">
                <a:effectLst/>
                <a:latin typeface="Proxima Nova Light" panose="02000506030000020004"/>
                <a:ea typeface="Aptos" panose="020B0004020202020204" pitchFamily="34" charset="0"/>
                <a:cs typeface="Times New Roman" panose="02020603050405020304" pitchFamily="18" charset="0"/>
              </a:rPr>
            </a:br>
            <a:r>
              <a:rPr lang="en-US" dirty="0">
                <a:effectLst/>
                <a:latin typeface="Proxima Nova Light" panose="02000506030000020004"/>
                <a:ea typeface="Aptos" panose="020B0004020202020204" pitchFamily="34" charset="0"/>
                <a:cs typeface="Times New Roman" panose="02020603050405020304" pitchFamily="18" charset="0"/>
              </a:rPr>
              <a:t>lowest in 2011 (11%)</a:t>
            </a:r>
          </a:p>
          <a:p>
            <a:pPr marL="285750" indent="-285750">
              <a:spcAft>
                <a:spcPts val="1200"/>
              </a:spcAft>
              <a:buFont typeface="Wingdings" panose="05000000000000000000" pitchFamily="2" charset="2"/>
              <a:buChar char="§"/>
            </a:pPr>
            <a:r>
              <a:rPr lang="en-US" dirty="0">
                <a:latin typeface="Proxima Nova Light" panose="02000506030000020004"/>
                <a:ea typeface="Aptos" panose="020B0004020202020204" pitchFamily="34" charset="0"/>
                <a:cs typeface="Times New Roman" panose="02020603050405020304" pitchFamily="18" charset="0"/>
              </a:rPr>
              <a:t>On Average 316,290 pregnancies exposed per year in California</a:t>
            </a:r>
            <a:endParaRPr lang="en-US" dirty="0">
              <a:effectLst/>
              <a:latin typeface="Proxima Nova Light" panose="02000506030000020004"/>
              <a:ea typeface="Aptos" panose="020B000402020202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BA6C16E1-5080-DBC4-1B03-39CCB50FDF0E}"/>
              </a:ext>
            </a:extLst>
          </p:cNvPr>
          <p:cNvSpPr txBox="1">
            <a:spLocks/>
          </p:cNvSpPr>
          <p:nvPr/>
        </p:nvSpPr>
        <p:spPr>
          <a:xfrm>
            <a:off x="834103" y="525415"/>
            <a:ext cx="10646697" cy="613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mn-lt"/>
              </a:rPr>
              <a:t>Most Pregnancies are Exposed to a Wildfire Episode</a:t>
            </a:r>
          </a:p>
        </p:txBody>
      </p:sp>
      <p:pic>
        <p:nvPicPr>
          <p:cNvPr id="9" name="Picture 8" descr="A graph showing a line of pregnancy&#10;&#10;AI-generated content may be incorrect.">
            <a:extLst>
              <a:ext uri="{FF2B5EF4-FFF2-40B4-BE49-F238E27FC236}">
                <a16:creationId xmlns:a16="http://schemas.microsoft.com/office/drawing/2014/main" id="{3ADB7F82-8E4D-97A5-8D7E-04BCCE471F70}"/>
              </a:ext>
            </a:extLst>
          </p:cNvPr>
          <p:cNvPicPr>
            <a:picLocks noChangeAspect="1"/>
          </p:cNvPicPr>
          <p:nvPr/>
        </p:nvPicPr>
        <p:blipFill>
          <a:blip r:embed="rId3"/>
          <a:stretch>
            <a:fillRect/>
          </a:stretch>
        </p:blipFill>
        <p:spPr>
          <a:xfrm>
            <a:off x="4950904" y="1545142"/>
            <a:ext cx="6991858" cy="3845056"/>
          </a:xfrm>
          <a:prstGeom prst="rect">
            <a:avLst/>
          </a:prstGeom>
        </p:spPr>
      </p:pic>
    </p:spTree>
    <p:extLst>
      <p:ext uri="{BB962C8B-B14F-4D97-AF65-F5344CB8AC3E}">
        <p14:creationId xmlns:p14="http://schemas.microsoft.com/office/powerpoint/2010/main" val="3187278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A2ACC-EA34-B6ED-4BE7-0A4550FFB42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BDF0692-442D-1B65-4716-CD49FEE46C86}"/>
              </a:ext>
            </a:extLst>
          </p:cNvPr>
          <p:cNvSpPr txBox="1"/>
          <p:nvPr/>
        </p:nvSpPr>
        <p:spPr>
          <a:xfrm>
            <a:off x="834103" y="1513854"/>
            <a:ext cx="3651928" cy="3323987"/>
          </a:xfrm>
          <a:prstGeom prst="rect">
            <a:avLst/>
          </a:prstGeom>
          <a:noFill/>
        </p:spPr>
        <p:txBody>
          <a:bodyPr wrap="square">
            <a:spAutoFit/>
          </a:bodyPr>
          <a:lstStyle/>
          <a:p>
            <a:pPr marL="285750" indent="-285750">
              <a:spcAft>
                <a:spcPts val="1200"/>
              </a:spcAft>
              <a:buFont typeface="Wingdings" panose="05000000000000000000" pitchFamily="2" charset="2"/>
              <a:buChar char="§"/>
            </a:pPr>
            <a:r>
              <a:rPr lang="en-US" dirty="0">
                <a:effectLst/>
                <a:latin typeface="Proxima Nova Light" panose="02000506030000020004"/>
                <a:ea typeface="Aptos" panose="020B0004020202020204" pitchFamily="34" charset="0"/>
                <a:cs typeface="Times New Roman" panose="02020603050405020304" pitchFamily="18" charset="0"/>
              </a:rPr>
              <a:t>Wildfire PM</a:t>
            </a:r>
            <a:r>
              <a:rPr lang="en-US" baseline="-25000" dirty="0">
                <a:effectLst/>
                <a:latin typeface="Proxima Nova Light" panose="02000506030000020004"/>
                <a:ea typeface="Aptos" panose="020B0004020202020204" pitchFamily="34" charset="0"/>
                <a:cs typeface="Times New Roman" panose="02020603050405020304" pitchFamily="18" charset="0"/>
              </a:rPr>
              <a:t>2.5</a:t>
            </a:r>
            <a:r>
              <a:rPr lang="en-US" dirty="0">
                <a:effectLst/>
                <a:latin typeface="Proxima Nova Light" panose="02000506030000020004"/>
                <a:ea typeface="Aptos" panose="020B0004020202020204" pitchFamily="34" charset="0"/>
                <a:cs typeface="Times New Roman" panose="02020603050405020304" pitchFamily="18" charset="0"/>
              </a:rPr>
              <a:t> exposure is episodic</a:t>
            </a:r>
          </a:p>
          <a:p>
            <a:pPr marL="285750" indent="-285750">
              <a:spcAft>
                <a:spcPts val="1200"/>
              </a:spcAft>
              <a:buFont typeface="Wingdings" panose="05000000000000000000" pitchFamily="2" charset="2"/>
              <a:buChar char="§"/>
            </a:pPr>
            <a:r>
              <a:rPr lang="en-US" dirty="0">
                <a:effectLst/>
                <a:latin typeface="Proxima Nova Light" panose="02000506030000020004"/>
                <a:ea typeface="Aptos" panose="020B0004020202020204" pitchFamily="34" charset="0"/>
                <a:cs typeface="Times New Roman" panose="02020603050405020304" pitchFamily="18" charset="0"/>
              </a:rPr>
              <a:t>Peak wildfire PM</a:t>
            </a:r>
            <a:r>
              <a:rPr lang="en-US" baseline="-25000" dirty="0">
                <a:latin typeface="Proxima Nova Light" panose="02000506030000020004"/>
                <a:ea typeface="Aptos" panose="020B0004020202020204" pitchFamily="34" charset="0"/>
                <a:cs typeface="Times New Roman" panose="02020603050405020304" pitchFamily="18" charset="0"/>
              </a:rPr>
              <a:t>2.5</a:t>
            </a:r>
            <a:r>
              <a:rPr lang="en-US" dirty="0">
                <a:latin typeface="Proxima Nova Light" panose="02000506030000020004"/>
                <a:ea typeface="Aptos" panose="020B0004020202020204" pitchFamily="34" charset="0"/>
                <a:cs typeface="Times New Roman" panose="02020603050405020304" pitchFamily="18" charset="0"/>
              </a:rPr>
              <a:t> </a:t>
            </a:r>
            <a:r>
              <a:rPr lang="en-US" dirty="0">
                <a:effectLst/>
                <a:latin typeface="Proxima Nova Light" panose="02000506030000020004"/>
                <a:ea typeface="Aptos" panose="020B0004020202020204" pitchFamily="34" charset="0"/>
                <a:cs typeface="Times New Roman" panose="02020603050405020304" pitchFamily="18" charset="0"/>
              </a:rPr>
              <a:t>levels vary sharply from year to year</a:t>
            </a:r>
          </a:p>
          <a:p>
            <a:pPr marL="285750" indent="-285750">
              <a:spcAft>
                <a:spcPts val="1200"/>
              </a:spcAft>
              <a:buFont typeface="Wingdings" panose="05000000000000000000" pitchFamily="2" charset="2"/>
              <a:buChar char="§"/>
            </a:pPr>
            <a:r>
              <a:rPr lang="en-US" dirty="0">
                <a:effectLst/>
                <a:latin typeface="Proxima Nova Light" panose="02000506030000020004"/>
                <a:ea typeface="Aptos" panose="020B0004020202020204" pitchFamily="34" charset="0"/>
                <a:cs typeface="Times New Roman" panose="02020603050405020304" pitchFamily="18" charset="0"/>
              </a:rPr>
              <a:t>Early years include biomass burning (wood combustion) from stoves</a:t>
            </a:r>
          </a:p>
          <a:p>
            <a:pPr marL="285750" indent="-285750">
              <a:spcAft>
                <a:spcPts val="1200"/>
              </a:spcAft>
              <a:buFont typeface="Wingdings" panose="05000000000000000000" pitchFamily="2" charset="2"/>
              <a:buChar char="§"/>
            </a:pPr>
            <a:r>
              <a:rPr lang="en-US" dirty="0">
                <a:effectLst/>
                <a:latin typeface="Proxima Nova Light" panose="02000506030000020004"/>
                <a:ea typeface="Aptos" panose="020B0004020202020204" pitchFamily="34" charset="0"/>
                <a:cs typeface="Times New Roman" panose="02020603050405020304" pitchFamily="18" charset="0"/>
              </a:rPr>
              <a:t>High-intensity fires causing large peaks appear more common in recent years</a:t>
            </a:r>
          </a:p>
        </p:txBody>
      </p:sp>
      <p:sp>
        <p:nvSpPr>
          <p:cNvPr id="5" name="Title 1">
            <a:extLst>
              <a:ext uri="{FF2B5EF4-FFF2-40B4-BE49-F238E27FC236}">
                <a16:creationId xmlns:a16="http://schemas.microsoft.com/office/drawing/2014/main" id="{7B4BF55D-FE46-A3E6-3395-DCB07F2FDDCD}"/>
              </a:ext>
            </a:extLst>
          </p:cNvPr>
          <p:cNvSpPr txBox="1">
            <a:spLocks/>
          </p:cNvSpPr>
          <p:nvPr/>
        </p:nvSpPr>
        <p:spPr>
          <a:xfrm>
            <a:off x="834103" y="525415"/>
            <a:ext cx="10717035" cy="613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mn-lt"/>
              </a:rPr>
              <a:t>Mean Pregnancy Wildfire/Combustion PM</a:t>
            </a:r>
            <a:r>
              <a:rPr lang="en-US" sz="3600" b="1" baseline="-25000" dirty="0">
                <a:solidFill>
                  <a:schemeClr val="tx2"/>
                </a:solidFill>
                <a:latin typeface="+mn-lt"/>
              </a:rPr>
              <a:t>2.5</a:t>
            </a:r>
            <a:r>
              <a:rPr lang="en-US" sz="3600" b="1" dirty="0">
                <a:solidFill>
                  <a:schemeClr val="tx2"/>
                </a:solidFill>
                <a:latin typeface="+mn-lt"/>
              </a:rPr>
              <a:t> Over Time</a:t>
            </a:r>
          </a:p>
        </p:txBody>
      </p:sp>
      <p:pic>
        <p:nvPicPr>
          <p:cNvPr id="6" name="Picture 5" descr="A graph of birth year and birth year&#10;&#10;AI-generated content may be incorrect.">
            <a:extLst>
              <a:ext uri="{FF2B5EF4-FFF2-40B4-BE49-F238E27FC236}">
                <a16:creationId xmlns:a16="http://schemas.microsoft.com/office/drawing/2014/main" id="{2A7F2DA9-53C2-61C9-36D4-7148417A8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335" y="1446386"/>
            <a:ext cx="6809232" cy="4710979"/>
          </a:xfrm>
          <a:prstGeom prst="rect">
            <a:avLst/>
          </a:prstGeom>
        </p:spPr>
      </p:pic>
      <p:sp>
        <p:nvSpPr>
          <p:cNvPr id="7" name="Rectangle 6">
            <a:extLst>
              <a:ext uri="{FF2B5EF4-FFF2-40B4-BE49-F238E27FC236}">
                <a16:creationId xmlns:a16="http://schemas.microsoft.com/office/drawing/2014/main" id="{0C191FBA-D34D-9D92-3B49-8C041F6464BC}"/>
              </a:ext>
            </a:extLst>
          </p:cNvPr>
          <p:cNvSpPr/>
          <p:nvPr/>
        </p:nvSpPr>
        <p:spPr>
          <a:xfrm>
            <a:off x="4894335" y="3551529"/>
            <a:ext cx="6944096" cy="2510132"/>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347888B-1A20-F6E3-E8A4-465A880E91C8}"/>
              </a:ext>
            </a:extLst>
          </p:cNvPr>
          <p:cNvSpPr/>
          <p:nvPr/>
        </p:nvSpPr>
        <p:spPr>
          <a:xfrm>
            <a:off x="4894334" y="1310443"/>
            <a:ext cx="6944095" cy="2241086"/>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2F48B141-C089-2053-3A59-966A95734FE5}"/>
              </a:ext>
            </a:extLst>
          </p:cNvPr>
          <p:cNvCxnSpPr/>
          <p:nvPr/>
        </p:nvCxnSpPr>
        <p:spPr>
          <a:xfrm>
            <a:off x="8771630" y="1661230"/>
            <a:ext cx="617516" cy="3562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350E56E-D8D7-F9B8-9AC0-A6D02EB73130}"/>
              </a:ext>
            </a:extLst>
          </p:cNvPr>
          <p:cNvCxnSpPr/>
          <p:nvPr/>
        </p:nvCxnSpPr>
        <p:spPr>
          <a:xfrm>
            <a:off x="10237598" y="1483100"/>
            <a:ext cx="617516" cy="3562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4158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899B9-CFC4-10C7-5FB3-BE6881A579E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0C764F1-58E0-8F25-84DE-BE78916B4279}"/>
              </a:ext>
            </a:extLst>
          </p:cNvPr>
          <p:cNvSpPr txBox="1"/>
          <p:nvPr/>
        </p:nvSpPr>
        <p:spPr>
          <a:xfrm>
            <a:off x="834103" y="1513854"/>
            <a:ext cx="3651928" cy="2339102"/>
          </a:xfrm>
          <a:prstGeom prst="rect">
            <a:avLst/>
          </a:prstGeom>
          <a:noFill/>
        </p:spPr>
        <p:txBody>
          <a:bodyPr wrap="square">
            <a:spAutoFit/>
          </a:bodyPr>
          <a:lstStyle/>
          <a:p>
            <a:pPr marL="285750" indent="-285750">
              <a:spcAft>
                <a:spcPts val="1200"/>
              </a:spcAft>
              <a:buFont typeface="Wingdings" panose="05000000000000000000" pitchFamily="2" charset="2"/>
              <a:buChar char="§"/>
            </a:pPr>
            <a:r>
              <a:rPr lang="en-US" dirty="0">
                <a:effectLst/>
                <a:latin typeface="Proxima Nova Light" panose="02000506030000020004"/>
                <a:ea typeface="Aptos" panose="020B0004020202020204" pitchFamily="34" charset="0"/>
                <a:cs typeface="Times New Roman" panose="02020603050405020304" pitchFamily="18" charset="0"/>
              </a:rPr>
              <a:t>WUI PM</a:t>
            </a:r>
            <a:r>
              <a:rPr lang="en-US" baseline="-25000" dirty="0">
                <a:latin typeface="Proxima Nova Light" panose="02000506030000020004"/>
                <a:ea typeface="Aptos" panose="020B0004020202020204" pitchFamily="34" charset="0"/>
                <a:cs typeface="Times New Roman" panose="02020603050405020304" pitchFamily="18" charset="0"/>
              </a:rPr>
              <a:t>2.5</a:t>
            </a:r>
            <a:r>
              <a:rPr lang="en-US" dirty="0">
                <a:effectLst/>
                <a:latin typeface="Proxima Nova Light" panose="02000506030000020004"/>
                <a:ea typeface="Aptos" panose="020B0004020202020204" pitchFamily="34" charset="0"/>
                <a:cs typeface="Times New Roman" panose="02020603050405020304" pitchFamily="18" charset="0"/>
              </a:rPr>
              <a:t> exposure is episodic</a:t>
            </a:r>
          </a:p>
          <a:p>
            <a:pPr marL="285750" indent="-285750">
              <a:spcAft>
                <a:spcPts val="1200"/>
              </a:spcAft>
              <a:buFont typeface="Wingdings" panose="05000000000000000000" pitchFamily="2" charset="2"/>
              <a:buChar char="§"/>
            </a:pPr>
            <a:r>
              <a:rPr lang="en-US" dirty="0">
                <a:effectLst/>
                <a:latin typeface="Proxima Nova Light" panose="02000506030000020004"/>
                <a:ea typeface="Aptos" panose="020B0004020202020204" pitchFamily="34" charset="0"/>
                <a:cs typeface="Times New Roman" panose="02020603050405020304" pitchFamily="18" charset="0"/>
              </a:rPr>
              <a:t>Maximum WF WUI PM</a:t>
            </a:r>
            <a:r>
              <a:rPr lang="en-US" baseline="-25000" dirty="0">
                <a:latin typeface="Proxima Nova Light" panose="02000506030000020004"/>
                <a:ea typeface="Aptos" panose="020B0004020202020204" pitchFamily="34" charset="0"/>
                <a:cs typeface="Times New Roman" panose="02020603050405020304" pitchFamily="18" charset="0"/>
              </a:rPr>
              <a:t>2.5</a:t>
            </a:r>
            <a:r>
              <a:rPr lang="en-US" dirty="0">
                <a:effectLst/>
                <a:latin typeface="Proxima Nova Light" panose="02000506030000020004"/>
                <a:ea typeface="Aptos" panose="020B0004020202020204" pitchFamily="34" charset="0"/>
                <a:cs typeface="Times New Roman" panose="02020603050405020304" pitchFamily="18" charset="0"/>
              </a:rPr>
              <a:t> pregnancy values are noticeably higher than the means</a:t>
            </a:r>
          </a:p>
          <a:p>
            <a:pPr marL="285750" indent="-285750">
              <a:spcAft>
                <a:spcPts val="1200"/>
              </a:spcAft>
              <a:buFont typeface="Wingdings" panose="05000000000000000000" pitchFamily="2" charset="2"/>
              <a:buChar char="§"/>
            </a:pPr>
            <a:r>
              <a:rPr lang="en-US" dirty="0">
                <a:effectLst/>
                <a:latin typeface="Proxima Nova Light" panose="02000506030000020004"/>
                <a:ea typeface="Aptos" panose="020B0004020202020204" pitchFamily="34" charset="0"/>
                <a:cs typeface="Times New Roman" panose="02020603050405020304" pitchFamily="18" charset="0"/>
              </a:rPr>
              <a:t>A noticeable period of high peaks in more recent years</a:t>
            </a:r>
          </a:p>
        </p:txBody>
      </p:sp>
      <p:sp>
        <p:nvSpPr>
          <p:cNvPr id="5" name="Title 1">
            <a:extLst>
              <a:ext uri="{FF2B5EF4-FFF2-40B4-BE49-F238E27FC236}">
                <a16:creationId xmlns:a16="http://schemas.microsoft.com/office/drawing/2014/main" id="{A9022468-61C6-B614-0496-7C1AEE58E443}"/>
              </a:ext>
            </a:extLst>
          </p:cNvPr>
          <p:cNvSpPr txBox="1">
            <a:spLocks/>
          </p:cNvSpPr>
          <p:nvPr/>
        </p:nvSpPr>
        <p:spPr>
          <a:xfrm>
            <a:off x="834103" y="525415"/>
            <a:ext cx="10646697" cy="613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mn-lt"/>
              </a:rPr>
              <a:t>Mean Pregnancy Wildfire WUI PM</a:t>
            </a:r>
            <a:r>
              <a:rPr lang="en-US" sz="3600" b="1" baseline="-25000" dirty="0">
                <a:solidFill>
                  <a:schemeClr val="tx2"/>
                </a:solidFill>
                <a:latin typeface="+mn-lt"/>
              </a:rPr>
              <a:t>2.5</a:t>
            </a:r>
            <a:r>
              <a:rPr lang="en-US" sz="3600" b="1" dirty="0">
                <a:solidFill>
                  <a:schemeClr val="tx2"/>
                </a:solidFill>
                <a:latin typeface="+mn-lt"/>
              </a:rPr>
              <a:t> Over Time</a:t>
            </a:r>
          </a:p>
        </p:txBody>
      </p:sp>
      <p:pic>
        <p:nvPicPr>
          <p:cNvPr id="2" name="Picture 1" descr="A graph of birth and birth year&#10;&#10;AI-generated content may be incorrect.">
            <a:extLst>
              <a:ext uri="{FF2B5EF4-FFF2-40B4-BE49-F238E27FC236}">
                <a16:creationId xmlns:a16="http://schemas.microsoft.com/office/drawing/2014/main" id="{6C40540F-1B4E-8513-5A7E-DF2484BBB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644" y="1415531"/>
            <a:ext cx="6876418" cy="4757462"/>
          </a:xfrm>
          <a:prstGeom prst="rect">
            <a:avLst/>
          </a:prstGeom>
        </p:spPr>
      </p:pic>
      <p:sp>
        <p:nvSpPr>
          <p:cNvPr id="3" name="Rectangle 2">
            <a:extLst>
              <a:ext uri="{FF2B5EF4-FFF2-40B4-BE49-F238E27FC236}">
                <a16:creationId xmlns:a16="http://schemas.microsoft.com/office/drawing/2014/main" id="{7BBEDFED-67D6-F2BF-49A9-B89D36B8F52C}"/>
              </a:ext>
            </a:extLst>
          </p:cNvPr>
          <p:cNvSpPr/>
          <p:nvPr/>
        </p:nvSpPr>
        <p:spPr>
          <a:xfrm>
            <a:off x="4878830" y="3567156"/>
            <a:ext cx="6944096" cy="2510132"/>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342C-C0A5-8A2E-29EE-429175AD7F91}"/>
              </a:ext>
            </a:extLst>
          </p:cNvPr>
          <p:cNvSpPr/>
          <p:nvPr/>
        </p:nvSpPr>
        <p:spPr>
          <a:xfrm>
            <a:off x="4878829" y="1326070"/>
            <a:ext cx="6944095" cy="2241086"/>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0360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94C48-3B66-A550-2B35-CB1884C638C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55DF154-0E07-8156-CD43-BA07C0C82497}"/>
              </a:ext>
            </a:extLst>
          </p:cNvPr>
          <p:cNvSpPr txBox="1">
            <a:spLocks/>
          </p:cNvSpPr>
          <p:nvPr/>
        </p:nvSpPr>
        <p:spPr>
          <a:xfrm>
            <a:off x="531446" y="106398"/>
            <a:ext cx="11176000" cy="945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chemeClr val="tx2"/>
                </a:solidFill>
                <a:latin typeface="+mn-lt"/>
              </a:rPr>
              <a:t>Mean Total PM</a:t>
            </a:r>
            <a:r>
              <a:rPr lang="en-US" sz="3500" b="1" baseline="-25000" dirty="0">
                <a:solidFill>
                  <a:schemeClr val="tx2"/>
                </a:solidFill>
              </a:rPr>
              <a:t>2.5</a:t>
            </a:r>
            <a:r>
              <a:rPr lang="en-US" sz="3500" b="1" dirty="0">
                <a:solidFill>
                  <a:schemeClr val="tx2"/>
                </a:solidFill>
                <a:latin typeface="+mn-lt"/>
              </a:rPr>
              <a:t> During Pregnancy across Year and by SES</a:t>
            </a:r>
          </a:p>
        </p:txBody>
      </p:sp>
      <p:sp>
        <p:nvSpPr>
          <p:cNvPr id="6" name="TextBox 5">
            <a:extLst>
              <a:ext uri="{FF2B5EF4-FFF2-40B4-BE49-F238E27FC236}">
                <a16:creationId xmlns:a16="http://schemas.microsoft.com/office/drawing/2014/main" id="{BD93E464-4ED3-422A-47F3-A54440B8B0D9}"/>
              </a:ext>
            </a:extLst>
          </p:cNvPr>
          <p:cNvSpPr txBox="1"/>
          <p:nvPr/>
        </p:nvSpPr>
        <p:spPr>
          <a:xfrm>
            <a:off x="8755380" y="6374650"/>
            <a:ext cx="3139440" cy="400110"/>
          </a:xfrm>
          <a:prstGeom prst="rect">
            <a:avLst/>
          </a:prstGeom>
          <a:noFill/>
        </p:spPr>
        <p:txBody>
          <a:bodyPr wrap="square">
            <a:spAutoFit/>
          </a:bodyPr>
          <a:lstStyle/>
          <a:p>
            <a:r>
              <a:rPr lang="en-US" sz="2000" dirty="0"/>
              <a:t>Total N Births: 9,860,442</a:t>
            </a:r>
          </a:p>
        </p:txBody>
      </p:sp>
      <p:sp>
        <p:nvSpPr>
          <p:cNvPr id="7" name="Content Placeholder 2">
            <a:extLst>
              <a:ext uri="{FF2B5EF4-FFF2-40B4-BE49-F238E27FC236}">
                <a16:creationId xmlns:a16="http://schemas.microsoft.com/office/drawing/2014/main" id="{1D847A45-38AA-640F-2647-45D7D170B2B4}"/>
              </a:ext>
            </a:extLst>
          </p:cNvPr>
          <p:cNvSpPr txBox="1">
            <a:spLocks/>
          </p:cNvSpPr>
          <p:nvPr/>
        </p:nvSpPr>
        <p:spPr>
          <a:xfrm>
            <a:off x="3925421" y="6399023"/>
            <a:ext cx="3931920" cy="35257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en-US" sz="2000" dirty="0">
                <a:solidFill>
                  <a:schemeClr val="accent2"/>
                </a:solidFill>
              </a:rPr>
              <a:t>Plot by Amanda Goodrich</a:t>
            </a:r>
          </a:p>
          <a:p>
            <a:pPr marL="457200" lvl="1" indent="0" algn="ctr">
              <a:buFont typeface="Arial" panose="020B0604020202020204" pitchFamily="34" charset="0"/>
              <a:buNone/>
            </a:pPr>
            <a:endParaRPr lang="en-US" sz="2000" dirty="0">
              <a:solidFill>
                <a:schemeClr val="accent2"/>
              </a:solidFill>
            </a:endParaRPr>
          </a:p>
        </p:txBody>
      </p:sp>
      <p:pic>
        <p:nvPicPr>
          <p:cNvPr id="3" name="Picture 2" descr="A graph with colorful lines and numbers&#10;&#10;AI-generated content may be incorrect.">
            <a:extLst>
              <a:ext uri="{FF2B5EF4-FFF2-40B4-BE49-F238E27FC236}">
                <a16:creationId xmlns:a16="http://schemas.microsoft.com/office/drawing/2014/main" id="{E0C15E66-0E76-0C0A-6020-34EA0291182E}"/>
              </a:ext>
            </a:extLst>
          </p:cNvPr>
          <p:cNvPicPr>
            <a:picLocks noChangeAspect="1"/>
          </p:cNvPicPr>
          <p:nvPr/>
        </p:nvPicPr>
        <p:blipFill>
          <a:blip r:embed="rId2"/>
          <a:stretch>
            <a:fillRect/>
          </a:stretch>
        </p:blipFill>
        <p:spPr>
          <a:xfrm>
            <a:off x="1445052" y="783912"/>
            <a:ext cx="9348788" cy="5609273"/>
          </a:xfrm>
          <a:prstGeom prst="rect">
            <a:avLst/>
          </a:prstGeom>
        </p:spPr>
      </p:pic>
      <p:pic>
        <p:nvPicPr>
          <p:cNvPr id="2" name="Picture 1" descr="A graph of different colored lines&#10;&#10;AI-generated content may be incorrect.">
            <a:extLst>
              <a:ext uri="{FF2B5EF4-FFF2-40B4-BE49-F238E27FC236}">
                <a16:creationId xmlns:a16="http://schemas.microsoft.com/office/drawing/2014/main" id="{A264D7D6-A184-03D8-1E92-1D8DD4F248C9}"/>
              </a:ext>
            </a:extLst>
          </p:cNvPr>
          <p:cNvPicPr>
            <a:picLocks noChangeAspect="1"/>
          </p:cNvPicPr>
          <p:nvPr/>
        </p:nvPicPr>
        <p:blipFill>
          <a:blip r:embed="rId3"/>
          <a:srcRect t="88592" b="4303"/>
          <a:stretch>
            <a:fillRect/>
          </a:stretch>
        </p:blipFill>
        <p:spPr>
          <a:xfrm>
            <a:off x="1197813" y="5822016"/>
            <a:ext cx="9387137" cy="400110"/>
          </a:xfrm>
          <a:prstGeom prst="rect">
            <a:avLst/>
          </a:prstGeom>
        </p:spPr>
      </p:pic>
    </p:spTree>
    <p:extLst>
      <p:ext uri="{BB962C8B-B14F-4D97-AF65-F5344CB8AC3E}">
        <p14:creationId xmlns:p14="http://schemas.microsoft.com/office/powerpoint/2010/main" val="3804337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AF459-C8C1-0C89-3812-32915A0509D1}"/>
            </a:ext>
          </a:extLst>
        </p:cNvPr>
        <p:cNvGrpSpPr/>
        <p:nvPr/>
      </p:nvGrpSpPr>
      <p:grpSpPr>
        <a:xfrm>
          <a:off x="0" y="0"/>
          <a:ext cx="0" cy="0"/>
          <a:chOff x="0" y="0"/>
          <a:chExt cx="0" cy="0"/>
        </a:xfrm>
      </p:grpSpPr>
      <p:pic>
        <p:nvPicPr>
          <p:cNvPr id="6" name="Picture 2" descr="Child Development Facts">
            <a:extLst>
              <a:ext uri="{FF2B5EF4-FFF2-40B4-BE49-F238E27FC236}">
                <a16:creationId xmlns:a16="http://schemas.microsoft.com/office/drawing/2014/main" id="{FB76CED3-44B4-ABF5-CB69-6808509429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70" b="7335"/>
          <a:stretch/>
        </p:blipFill>
        <p:spPr bwMode="auto">
          <a:xfrm>
            <a:off x="1159835" y="3664131"/>
            <a:ext cx="10513444" cy="26102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E8894A4-A7F6-C74E-514A-954706547B4C}"/>
              </a:ext>
            </a:extLst>
          </p:cNvPr>
          <p:cNvSpPr>
            <a:spLocks noGrp="1"/>
          </p:cNvSpPr>
          <p:nvPr>
            <p:ph type="ctrTitle" idx="4294967295"/>
          </p:nvPr>
        </p:nvSpPr>
        <p:spPr>
          <a:xfrm>
            <a:off x="988585" y="189373"/>
            <a:ext cx="6411675" cy="1900238"/>
          </a:xfrm>
          <a:prstGeom prst="rect">
            <a:avLst/>
          </a:prstGeom>
        </p:spPr>
        <p:txBody>
          <a:bodyPr vert="horz" lIns="91440" tIns="45720" rIns="91440" bIns="45720" rtlCol="0" anchor="ctr">
            <a:noAutofit/>
          </a:bodyPr>
          <a:lstStyle/>
          <a:p>
            <a:r>
              <a:rPr lang="en-US" sz="3600" b="1" dirty="0">
                <a:solidFill>
                  <a:schemeClr val="tx2"/>
                </a:solidFill>
                <a:latin typeface="+mn-lt"/>
              </a:rPr>
              <a:t>Environmental Exposures during Pregnancy and Early Life</a:t>
            </a:r>
          </a:p>
        </p:txBody>
      </p:sp>
      <p:sp>
        <p:nvSpPr>
          <p:cNvPr id="5" name="Text Placeholder 2">
            <a:extLst>
              <a:ext uri="{FF2B5EF4-FFF2-40B4-BE49-F238E27FC236}">
                <a16:creationId xmlns:a16="http://schemas.microsoft.com/office/drawing/2014/main" id="{8FB563BC-32E2-1DE1-43A8-F1B7830F0361}"/>
              </a:ext>
            </a:extLst>
          </p:cNvPr>
          <p:cNvSpPr txBox="1">
            <a:spLocks/>
          </p:cNvSpPr>
          <p:nvPr/>
        </p:nvSpPr>
        <p:spPr>
          <a:xfrm>
            <a:off x="306936" y="2523411"/>
            <a:ext cx="4842594" cy="381560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6"/>
                </a:solidFill>
                <a:latin typeface="Proxima Nova Light"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00050" indent="-285750">
              <a:lnSpc>
                <a:spcPct val="90000"/>
              </a:lnSpc>
              <a:buFont typeface="Wingdings" panose="05000000000000000000" pitchFamily="2" charset="2"/>
              <a:buChar char="§"/>
            </a:pPr>
            <a:endParaRPr lang="en-US" dirty="0">
              <a:effectLst/>
              <a:latin typeface="Proxima Nova Light" panose="02000506030000020004"/>
            </a:endParaRPr>
          </a:p>
        </p:txBody>
      </p:sp>
      <p:sp>
        <p:nvSpPr>
          <p:cNvPr id="7" name="Text Placeholder 2">
            <a:extLst>
              <a:ext uri="{FF2B5EF4-FFF2-40B4-BE49-F238E27FC236}">
                <a16:creationId xmlns:a16="http://schemas.microsoft.com/office/drawing/2014/main" id="{00D76A99-5FFE-1377-85CF-E09C46BA0AC5}"/>
              </a:ext>
            </a:extLst>
          </p:cNvPr>
          <p:cNvSpPr txBox="1">
            <a:spLocks/>
          </p:cNvSpPr>
          <p:nvPr/>
        </p:nvSpPr>
        <p:spPr>
          <a:xfrm>
            <a:off x="988585" y="1878575"/>
            <a:ext cx="9076346" cy="299096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6"/>
                </a:solidFill>
                <a:latin typeface="Proxima Nova Light"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00050" indent="-285750">
              <a:buFont typeface="Wingdings" panose="05000000000000000000" pitchFamily="2" charset="2"/>
              <a:buChar char="§"/>
            </a:pPr>
            <a:r>
              <a:rPr lang="en-US" dirty="0">
                <a:effectLst/>
                <a:latin typeface="Proxima Nova Light" panose="02000506030000020004"/>
              </a:rPr>
              <a:t>Periconception, gestation, and first years of postnatal life are periods of rapid development and growth </a:t>
            </a:r>
            <a:endParaRPr lang="en-US" sz="1000" dirty="0">
              <a:effectLst/>
              <a:latin typeface="Proxima Nova Light" panose="02000506030000020004"/>
            </a:endParaRPr>
          </a:p>
          <a:p>
            <a:pPr marL="400050" indent="-285750">
              <a:buFont typeface="Wingdings" panose="05000000000000000000" pitchFamily="2" charset="2"/>
              <a:buChar char="§"/>
            </a:pPr>
            <a:r>
              <a:rPr lang="en-US" dirty="0">
                <a:effectLst/>
                <a:latin typeface="Proxima Nova Light" panose="02000506030000020004"/>
              </a:rPr>
              <a:t>Periods especially vulnerable to environmental </a:t>
            </a:r>
            <a:r>
              <a:rPr lang="en-US" dirty="0">
                <a:latin typeface="Proxima Nova Light" panose="02000506030000020004"/>
              </a:rPr>
              <a:t>exposures</a:t>
            </a:r>
            <a:endParaRPr lang="en-US" sz="600" dirty="0">
              <a:latin typeface="Proxima Nova Light" panose="02000506030000020004"/>
            </a:endParaRPr>
          </a:p>
          <a:p>
            <a:pPr marL="400050" indent="-285750">
              <a:buFont typeface="Wingdings" panose="05000000000000000000" pitchFamily="2" charset="2"/>
              <a:buChar char="§"/>
            </a:pPr>
            <a:r>
              <a:rPr lang="en-US" dirty="0">
                <a:effectLst/>
                <a:latin typeface="Proxima Nova Light" panose="02000506030000020004"/>
              </a:rPr>
              <a:t>Certain developing organs are particularly sensitive, like brain</a:t>
            </a:r>
            <a:endParaRPr lang="en-US" dirty="0">
              <a:latin typeface="Proxima Nova Light" panose="02000506030000020004"/>
            </a:endParaRPr>
          </a:p>
          <a:p>
            <a:pPr marL="400050" indent="-285750">
              <a:buFont typeface="Wingdings" panose="05000000000000000000" pitchFamily="2" charset="2"/>
              <a:buChar char="§"/>
            </a:pPr>
            <a:r>
              <a:rPr lang="en-US" dirty="0"/>
              <a:t>Prenatal ambient air pollution linked with </a:t>
            </a:r>
            <a:r>
              <a:rPr lang="en-US" b="1" dirty="0"/>
              <a:t>birth outcomes </a:t>
            </a:r>
            <a:r>
              <a:rPr lang="en-US" dirty="0"/>
              <a:t>(birth weight, preterm birth), </a:t>
            </a:r>
            <a:r>
              <a:rPr lang="en-US" b="1" dirty="0"/>
              <a:t>respiratory health</a:t>
            </a:r>
            <a:r>
              <a:rPr lang="en-US" dirty="0"/>
              <a:t>, and later child </a:t>
            </a:r>
            <a:r>
              <a:rPr lang="en-US" b="1" dirty="0"/>
              <a:t>neurodevelopmental outcomes</a:t>
            </a:r>
            <a:r>
              <a:rPr lang="en-US" dirty="0"/>
              <a:t>, including autism and ADHD </a:t>
            </a:r>
            <a:br>
              <a:rPr lang="en-US" dirty="0"/>
            </a:br>
            <a:r>
              <a:rPr lang="en-US" dirty="0"/>
              <a:t>(attention deficit hyperactivity disorder)</a:t>
            </a:r>
            <a:endParaRPr lang="en-US" baseline="30000" dirty="0">
              <a:effectLst/>
              <a:latin typeface="Proxima Nova Light" panose="02000506030000020004"/>
            </a:endParaRPr>
          </a:p>
          <a:p>
            <a:pPr marL="400050" indent="-285750">
              <a:lnSpc>
                <a:spcPct val="90000"/>
              </a:lnSpc>
              <a:buFont typeface="Wingdings" panose="05000000000000000000" pitchFamily="2" charset="2"/>
              <a:buChar char="§"/>
            </a:pPr>
            <a:endParaRPr lang="en-US" baseline="30000" dirty="0">
              <a:effectLst/>
              <a:latin typeface="Proxima Nova Light" panose="02000506030000020004"/>
            </a:endParaRPr>
          </a:p>
        </p:txBody>
      </p:sp>
    </p:spTree>
    <p:extLst>
      <p:ext uri="{BB962C8B-B14F-4D97-AF65-F5344CB8AC3E}">
        <p14:creationId xmlns:p14="http://schemas.microsoft.com/office/powerpoint/2010/main" val="1569680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colorful lines&#10;&#10;AI-generated content may be incorrect.">
            <a:extLst>
              <a:ext uri="{FF2B5EF4-FFF2-40B4-BE49-F238E27FC236}">
                <a16:creationId xmlns:a16="http://schemas.microsoft.com/office/drawing/2014/main" id="{7E916140-9D95-11C5-98C3-01631C609E20}"/>
              </a:ext>
            </a:extLst>
          </p:cNvPr>
          <p:cNvPicPr>
            <a:picLocks noChangeAspect="1"/>
          </p:cNvPicPr>
          <p:nvPr/>
        </p:nvPicPr>
        <p:blipFill>
          <a:blip r:embed="rId2"/>
          <a:stretch>
            <a:fillRect/>
          </a:stretch>
        </p:blipFill>
        <p:spPr>
          <a:xfrm>
            <a:off x="1523990" y="929634"/>
            <a:ext cx="9144019" cy="5486411"/>
          </a:xfrm>
          <a:prstGeom prst="rect">
            <a:avLst/>
          </a:prstGeom>
        </p:spPr>
      </p:pic>
      <p:sp>
        <p:nvSpPr>
          <p:cNvPr id="4" name="Title 1">
            <a:extLst>
              <a:ext uri="{FF2B5EF4-FFF2-40B4-BE49-F238E27FC236}">
                <a16:creationId xmlns:a16="http://schemas.microsoft.com/office/drawing/2014/main" id="{6E9592A1-5F5F-80DB-473E-692599639AFF}"/>
              </a:ext>
            </a:extLst>
          </p:cNvPr>
          <p:cNvSpPr txBox="1">
            <a:spLocks/>
          </p:cNvSpPr>
          <p:nvPr/>
        </p:nvSpPr>
        <p:spPr>
          <a:xfrm>
            <a:off x="1378244" y="106398"/>
            <a:ext cx="9435509" cy="945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chemeClr val="tx2"/>
                </a:solidFill>
                <a:latin typeface="+mn-lt"/>
              </a:rPr>
              <a:t>Mean Wildfire PM</a:t>
            </a:r>
            <a:r>
              <a:rPr lang="en-US" sz="3500" b="1" baseline="-25000" dirty="0">
                <a:solidFill>
                  <a:schemeClr val="tx2"/>
                </a:solidFill>
              </a:rPr>
              <a:t>2.5</a:t>
            </a:r>
            <a:r>
              <a:rPr lang="en-US" sz="3500" b="1" dirty="0">
                <a:solidFill>
                  <a:schemeClr val="tx2"/>
                </a:solidFill>
                <a:latin typeface="+mn-lt"/>
              </a:rPr>
              <a:t> During Pregnancy </a:t>
            </a:r>
            <a:br>
              <a:rPr lang="en-US" sz="3500" b="1" dirty="0">
                <a:solidFill>
                  <a:schemeClr val="tx2"/>
                </a:solidFill>
                <a:latin typeface="+mn-lt"/>
              </a:rPr>
            </a:br>
            <a:r>
              <a:rPr lang="en-US" sz="3500" b="1" dirty="0">
                <a:solidFill>
                  <a:schemeClr val="tx2"/>
                </a:solidFill>
                <a:latin typeface="+mn-lt"/>
              </a:rPr>
              <a:t>across Year and by SES</a:t>
            </a:r>
          </a:p>
        </p:txBody>
      </p:sp>
      <p:sp>
        <p:nvSpPr>
          <p:cNvPr id="6" name="TextBox 5">
            <a:extLst>
              <a:ext uri="{FF2B5EF4-FFF2-40B4-BE49-F238E27FC236}">
                <a16:creationId xmlns:a16="http://schemas.microsoft.com/office/drawing/2014/main" id="{19FEE05A-FE82-7E54-31AF-BA38CDE5A563}"/>
              </a:ext>
            </a:extLst>
          </p:cNvPr>
          <p:cNvSpPr txBox="1"/>
          <p:nvPr/>
        </p:nvSpPr>
        <p:spPr>
          <a:xfrm>
            <a:off x="8755380" y="6374650"/>
            <a:ext cx="3139440" cy="400110"/>
          </a:xfrm>
          <a:prstGeom prst="rect">
            <a:avLst/>
          </a:prstGeom>
          <a:noFill/>
        </p:spPr>
        <p:txBody>
          <a:bodyPr wrap="square">
            <a:spAutoFit/>
          </a:bodyPr>
          <a:lstStyle/>
          <a:p>
            <a:r>
              <a:rPr lang="en-US" sz="2000" dirty="0"/>
              <a:t>Total N Births: 9,860,442</a:t>
            </a:r>
          </a:p>
        </p:txBody>
      </p:sp>
      <p:sp>
        <p:nvSpPr>
          <p:cNvPr id="7" name="Content Placeholder 2">
            <a:extLst>
              <a:ext uri="{FF2B5EF4-FFF2-40B4-BE49-F238E27FC236}">
                <a16:creationId xmlns:a16="http://schemas.microsoft.com/office/drawing/2014/main" id="{ABC78813-E4EB-B7C2-854D-EEA02D68A50C}"/>
              </a:ext>
            </a:extLst>
          </p:cNvPr>
          <p:cNvSpPr txBox="1">
            <a:spLocks/>
          </p:cNvSpPr>
          <p:nvPr/>
        </p:nvSpPr>
        <p:spPr>
          <a:xfrm>
            <a:off x="3925422" y="6393185"/>
            <a:ext cx="3931920" cy="35257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en-US" sz="2000" dirty="0">
                <a:solidFill>
                  <a:schemeClr val="accent2"/>
                </a:solidFill>
              </a:rPr>
              <a:t>Plot by Amanda Goodrich</a:t>
            </a:r>
          </a:p>
          <a:p>
            <a:pPr marL="457200" lvl="1" indent="0" algn="ctr">
              <a:buFont typeface="Arial" panose="020B0604020202020204" pitchFamily="34" charset="0"/>
              <a:buNone/>
            </a:pPr>
            <a:endParaRPr lang="en-US" sz="2000" dirty="0">
              <a:solidFill>
                <a:schemeClr val="accent2"/>
              </a:solidFill>
            </a:endParaRPr>
          </a:p>
        </p:txBody>
      </p:sp>
    </p:spTree>
    <p:extLst>
      <p:ext uri="{BB962C8B-B14F-4D97-AF65-F5344CB8AC3E}">
        <p14:creationId xmlns:p14="http://schemas.microsoft.com/office/powerpoint/2010/main" val="1214264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with colorful lines&#10;&#10;AI-generated content may be incorrect.">
            <a:extLst>
              <a:ext uri="{FF2B5EF4-FFF2-40B4-BE49-F238E27FC236}">
                <a16:creationId xmlns:a16="http://schemas.microsoft.com/office/drawing/2014/main" id="{727DDC14-ABBA-04C1-D392-9700F1996E4E}"/>
              </a:ext>
            </a:extLst>
          </p:cNvPr>
          <p:cNvPicPr>
            <a:picLocks noChangeAspect="1"/>
          </p:cNvPicPr>
          <p:nvPr/>
        </p:nvPicPr>
        <p:blipFill>
          <a:blip r:embed="rId3"/>
          <a:stretch>
            <a:fillRect/>
          </a:stretch>
        </p:blipFill>
        <p:spPr>
          <a:xfrm>
            <a:off x="1523990" y="937254"/>
            <a:ext cx="9144019" cy="5486411"/>
          </a:xfrm>
          <a:prstGeom prst="rect">
            <a:avLst/>
          </a:prstGeom>
        </p:spPr>
      </p:pic>
      <p:sp>
        <p:nvSpPr>
          <p:cNvPr id="5" name="Title 1">
            <a:extLst>
              <a:ext uri="{FF2B5EF4-FFF2-40B4-BE49-F238E27FC236}">
                <a16:creationId xmlns:a16="http://schemas.microsoft.com/office/drawing/2014/main" id="{C539367A-8223-7F72-7A1E-C2B8E33476CD}"/>
              </a:ext>
            </a:extLst>
          </p:cNvPr>
          <p:cNvSpPr txBox="1">
            <a:spLocks/>
          </p:cNvSpPr>
          <p:nvPr/>
        </p:nvSpPr>
        <p:spPr>
          <a:xfrm>
            <a:off x="1104411" y="91158"/>
            <a:ext cx="9983176" cy="945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chemeClr val="tx2"/>
                </a:solidFill>
                <a:latin typeface="+mn-lt"/>
              </a:rPr>
              <a:t>Mean WUI (Wildland Urban Interface) Wildfire PM</a:t>
            </a:r>
            <a:r>
              <a:rPr lang="en-US" sz="3500" b="1" baseline="-25000" dirty="0">
                <a:solidFill>
                  <a:schemeClr val="tx2"/>
                </a:solidFill>
                <a:latin typeface="+mn-lt"/>
              </a:rPr>
              <a:t>2.5</a:t>
            </a:r>
            <a:r>
              <a:rPr lang="en-US" sz="3500" b="1" dirty="0">
                <a:solidFill>
                  <a:schemeClr val="tx2"/>
                </a:solidFill>
                <a:latin typeface="+mn-lt"/>
              </a:rPr>
              <a:t> During Pregnancy across Year and by SES</a:t>
            </a:r>
          </a:p>
        </p:txBody>
      </p:sp>
      <p:sp>
        <p:nvSpPr>
          <p:cNvPr id="6" name="Content Placeholder 2">
            <a:extLst>
              <a:ext uri="{FF2B5EF4-FFF2-40B4-BE49-F238E27FC236}">
                <a16:creationId xmlns:a16="http://schemas.microsoft.com/office/drawing/2014/main" id="{32ADA5EF-9E30-D423-743B-04A814CFABFB}"/>
              </a:ext>
            </a:extLst>
          </p:cNvPr>
          <p:cNvSpPr txBox="1">
            <a:spLocks/>
          </p:cNvSpPr>
          <p:nvPr/>
        </p:nvSpPr>
        <p:spPr>
          <a:xfrm>
            <a:off x="3925422" y="6393185"/>
            <a:ext cx="3931920" cy="35257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en-US" sz="2000" dirty="0">
                <a:solidFill>
                  <a:schemeClr val="accent2"/>
                </a:solidFill>
              </a:rPr>
              <a:t>Plot by Amanda Goodrich</a:t>
            </a:r>
          </a:p>
          <a:p>
            <a:pPr marL="457200" lvl="1" indent="0" algn="ctr">
              <a:buFont typeface="Arial" panose="020B0604020202020204" pitchFamily="34" charset="0"/>
              <a:buNone/>
            </a:pPr>
            <a:endParaRPr lang="en-US" sz="2000" dirty="0">
              <a:solidFill>
                <a:schemeClr val="accent2"/>
              </a:solidFill>
            </a:endParaRPr>
          </a:p>
        </p:txBody>
      </p:sp>
      <p:sp>
        <p:nvSpPr>
          <p:cNvPr id="2" name="TextBox 1">
            <a:extLst>
              <a:ext uri="{FF2B5EF4-FFF2-40B4-BE49-F238E27FC236}">
                <a16:creationId xmlns:a16="http://schemas.microsoft.com/office/drawing/2014/main" id="{53E01CB6-2C10-0463-79AE-1DC98A303BDF}"/>
              </a:ext>
            </a:extLst>
          </p:cNvPr>
          <p:cNvSpPr txBox="1"/>
          <p:nvPr/>
        </p:nvSpPr>
        <p:spPr>
          <a:xfrm>
            <a:off x="8755380" y="6374650"/>
            <a:ext cx="3139440" cy="400110"/>
          </a:xfrm>
          <a:prstGeom prst="rect">
            <a:avLst/>
          </a:prstGeom>
          <a:noFill/>
        </p:spPr>
        <p:txBody>
          <a:bodyPr wrap="square">
            <a:spAutoFit/>
          </a:bodyPr>
          <a:lstStyle/>
          <a:p>
            <a:r>
              <a:rPr lang="en-US" sz="2000" dirty="0"/>
              <a:t>Total N Births: 9,860,442</a:t>
            </a:r>
          </a:p>
        </p:txBody>
      </p:sp>
    </p:spTree>
    <p:extLst>
      <p:ext uri="{BB962C8B-B14F-4D97-AF65-F5344CB8AC3E}">
        <p14:creationId xmlns:p14="http://schemas.microsoft.com/office/powerpoint/2010/main" val="417624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colorful lines&#10;&#10;AI-generated content may be incorrect.">
            <a:extLst>
              <a:ext uri="{FF2B5EF4-FFF2-40B4-BE49-F238E27FC236}">
                <a16:creationId xmlns:a16="http://schemas.microsoft.com/office/drawing/2014/main" id="{38BEF3A5-51C3-41A5-D907-E2E7709DE5FA}"/>
              </a:ext>
            </a:extLst>
          </p:cNvPr>
          <p:cNvPicPr>
            <a:picLocks noChangeAspect="1"/>
          </p:cNvPicPr>
          <p:nvPr/>
        </p:nvPicPr>
        <p:blipFill>
          <a:blip r:embed="rId3"/>
          <a:stretch>
            <a:fillRect/>
          </a:stretch>
        </p:blipFill>
        <p:spPr>
          <a:xfrm>
            <a:off x="1523990" y="952494"/>
            <a:ext cx="9144019" cy="5486411"/>
          </a:xfrm>
          <a:prstGeom prst="rect">
            <a:avLst/>
          </a:prstGeom>
        </p:spPr>
      </p:pic>
      <p:sp>
        <p:nvSpPr>
          <p:cNvPr id="4" name="Title 1">
            <a:extLst>
              <a:ext uri="{FF2B5EF4-FFF2-40B4-BE49-F238E27FC236}">
                <a16:creationId xmlns:a16="http://schemas.microsoft.com/office/drawing/2014/main" id="{6B441951-F2A1-9A03-B64A-776FCCCF1ACF}"/>
              </a:ext>
            </a:extLst>
          </p:cNvPr>
          <p:cNvSpPr txBox="1">
            <a:spLocks/>
          </p:cNvSpPr>
          <p:nvPr/>
        </p:nvSpPr>
        <p:spPr>
          <a:xfrm>
            <a:off x="1378244" y="83538"/>
            <a:ext cx="9754576" cy="945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chemeClr val="tx2"/>
                </a:solidFill>
                <a:latin typeface="+mn-lt"/>
              </a:rPr>
              <a:t>Mean Wildfire Episodes ≥35 µg/m</a:t>
            </a:r>
            <a:r>
              <a:rPr lang="en-US" sz="3500" b="1" baseline="30000" dirty="0">
                <a:solidFill>
                  <a:schemeClr val="tx2"/>
                </a:solidFill>
                <a:latin typeface="+mn-lt"/>
              </a:rPr>
              <a:t>3</a:t>
            </a:r>
            <a:r>
              <a:rPr lang="en-US" sz="3500" b="1" dirty="0">
                <a:solidFill>
                  <a:schemeClr val="tx2"/>
                </a:solidFill>
                <a:latin typeface="+mn-lt"/>
              </a:rPr>
              <a:t> (3-Day Wash) During Pregnancy across Year and by SES</a:t>
            </a:r>
          </a:p>
        </p:txBody>
      </p:sp>
      <p:sp>
        <p:nvSpPr>
          <p:cNvPr id="5" name="Content Placeholder 2">
            <a:extLst>
              <a:ext uri="{FF2B5EF4-FFF2-40B4-BE49-F238E27FC236}">
                <a16:creationId xmlns:a16="http://schemas.microsoft.com/office/drawing/2014/main" id="{FE017C2E-1F1F-A262-2962-1759ED259B62}"/>
              </a:ext>
            </a:extLst>
          </p:cNvPr>
          <p:cNvSpPr txBox="1">
            <a:spLocks/>
          </p:cNvSpPr>
          <p:nvPr/>
        </p:nvSpPr>
        <p:spPr>
          <a:xfrm>
            <a:off x="3925422" y="6393185"/>
            <a:ext cx="3931920" cy="35257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en-US" sz="2000" dirty="0">
                <a:solidFill>
                  <a:schemeClr val="accent2"/>
                </a:solidFill>
              </a:rPr>
              <a:t>Plot by Amanda Goodrich</a:t>
            </a:r>
          </a:p>
          <a:p>
            <a:pPr marL="457200" lvl="1" indent="0" algn="ctr">
              <a:buFont typeface="Arial" panose="020B0604020202020204" pitchFamily="34" charset="0"/>
              <a:buNone/>
            </a:pPr>
            <a:endParaRPr lang="en-US" sz="2000" dirty="0">
              <a:solidFill>
                <a:schemeClr val="accent2"/>
              </a:solidFill>
            </a:endParaRPr>
          </a:p>
        </p:txBody>
      </p:sp>
      <p:sp>
        <p:nvSpPr>
          <p:cNvPr id="2" name="TextBox 1">
            <a:extLst>
              <a:ext uri="{FF2B5EF4-FFF2-40B4-BE49-F238E27FC236}">
                <a16:creationId xmlns:a16="http://schemas.microsoft.com/office/drawing/2014/main" id="{C2112625-3A5F-227A-4F41-71841D9DC636}"/>
              </a:ext>
            </a:extLst>
          </p:cNvPr>
          <p:cNvSpPr txBox="1"/>
          <p:nvPr/>
        </p:nvSpPr>
        <p:spPr>
          <a:xfrm>
            <a:off x="8755380" y="6374650"/>
            <a:ext cx="3139440" cy="400110"/>
          </a:xfrm>
          <a:prstGeom prst="rect">
            <a:avLst/>
          </a:prstGeom>
          <a:noFill/>
        </p:spPr>
        <p:txBody>
          <a:bodyPr wrap="square">
            <a:spAutoFit/>
          </a:bodyPr>
          <a:lstStyle/>
          <a:p>
            <a:r>
              <a:rPr lang="en-US" sz="2000" dirty="0"/>
              <a:t>Total N Births: 9,860,442</a:t>
            </a:r>
          </a:p>
        </p:txBody>
      </p:sp>
    </p:spTree>
    <p:extLst>
      <p:ext uri="{BB962C8B-B14F-4D97-AF65-F5344CB8AC3E}">
        <p14:creationId xmlns:p14="http://schemas.microsoft.com/office/powerpoint/2010/main" val="498790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state of california&#10;&#10;AI-generated content may be incorrect.">
            <a:extLst>
              <a:ext uri="{FF2B5EF4-FFF2-40B4-BE49-F238E27FC236}">
                <a16:creationId xmlns:a16="http://schemas.microsoft.com/office/drawing/2014/main" id="{D770876D-9133-3BAD-F25C-FAE4A2C508AE}"/>
              </a:ext>
            </a:extLst>
          </p:cNvPr>
          <p:cNvPicPr>
            <a:picLocks noChangeAspect="1"/>
          </p:cNvPicPr>
          <p:nvPr/>
        </p:nvPicPr>
        <p:blipFill>
          <a:blip r:embed="rId3" cstate="print">
            <a:extLst>
              <a:ext uri="{28A0092B-C50C-407E-A947-70E740481C1C}">
                <a14:useLocalDpi xmlns:a14="http://schemas.microsoft.com/office/drawing/2010/main" val="0"/>
              </a:ext>
            </a:extLst>
          </a:blip>
          <a:srcRect l="9328" r="12745"/>
          <a:stretch>
            <a:fillRect/>
          </a:stretch>
        </p:blipFill>
        <p:spPr>
          <a:xfrm>
            <a:off x="6479455" y="868299"/>
            <a:ext cx="5593439" cy="5383361"/>
          </a:xfrm>
          <a:prstGeom prst="rect">
            <a:avLst/>
          </a:prstGeom>
        </p:spPr>
      </p:pic>
      <p:sp>
        <p:nvSpPr>
          <p:cNvPr id="4" name="TextBox 3">
            <a:extLst>
              <a:ext uri="{FF2B5EF4-FFF2-40B4-BE49-F238E27FC236}">
                <a16:creationId xmlns:a16="http://schemas.microsoft.com/office/drawing/2014/main" id="{1EC3115C-D4FF-56FF-8AAC-5F7F3B0A8C82}"/>
              </a:ext>
            </a:extLst>
          </p:cNvPr>
          <p:cNvSpPr txBox="1"/>
          <p:nvPr/>
        </p:nvSpPr>
        <p:spPr>
          <a:xfrm>
            <a:off x="2754419" y="6273225"/>
            <a:ext cx="2863989" cy="584775"/>
          </a:xfrm>
          <a:prstGeom prst="rect">
            <a:avLst/>
          </a:prstGeom>
          <a:noFill/>
        </p:spPr>
        <p:txBody>
          <a:bodyPr wrap="none" rtlCol="0">
            <a:spAutoFit/>
          </a:bodyPr>
          <a:lstStyle/>
          <a:p>
            <a:r>
              <a:rPr lang="en-US" sz="1600" dirty="0"/>
              <a:t>Model questions: Mike Kleeman</a:t>
            </a:r>
          </a:p>
          <a:p>
            <a:r>
              <a:rPr lang="en-US" sz="1600" dirty="0"/>
              <a:t>mjkleeman@ucdavis.edu </a:t>
            </a:r>
          </a:p>
        </p:txBody>
      </p:sp>
      <p:sp>
        <p:nvSpPr>
          <p:cNvPr id="5" name="TextBox 4">
            <a:extLst>
              <a:ext uri="{FF2B5EF4-FFF2-40B4-BE49-F238E27FC236}">
                <a16:creationId xmlns:a16="http://schemas.microsoft.com/office/drawing/2014/main" id="{7F1B0231-2F7F-22FF-B44F-59DB5BD8BFE4}"/>
              </a:ext>
            </a:extLst>
          </p:cNvPr>
          <p:cNvSpPr txBox="1"/>
          <p:nvPr/>
        </p:nvSpPr>
        <p:spPr>
          <a:xfrm>
            <a:off x="607122" y="1307150"/>
            <a:ext cx="6379568" cy="4632037"/>
          </a:xfrm>
          <a:prstGeom prst="rect">
            <a:avLst/>
          </a:prstGeom>
          <a:noFill/>
        </p:spPr>
        <p:txBody>
          <a:bodyPr wrap="square">
            <a:spAutoFit/>
          </a:bodyPr>
          <a:lstStyle/>
          <a:p>
            <a:pPr marL="283464" indent="-283464" algn="l" rtl="0" eaLnBrk="1" latinLnBrk="0" hangingPunct="1">
              <a:spcAft>
                <a:spcPts val="600"/>
              </a:spcAft>
              <a:buFont typeface="Arial" panose="020B0604020202020204" pitchFamily="34" charset="0"/>
              <a:buChar char="•"/>
            </a:pPr>
            <a:r>
              <a:rPr lang="en-US" dirty="0">
                <a:solidFill>
                  <a:srgbClr val="57585B"/>
                </a:solidFill>
                <a:effectLst/>
                <a:latin typeface="Helvetica Neue" panose="02000503000000020004" pitchFamily="2" charset="0"/>
                <a:ea typeface="Helvetica Neue" panose="02000503000000020004" pitchFamily="2" charset="0"/>
                <a:cs typeface="Helvetica Neue" panose="02000503000000020004" pitchFamily="2" charset="0"/>
              </a:rPr>
              <a:t>Daily PM</a:t>
            </a:r>
            <a:r>
              <a:rPr lang="en-US" baseline="-25000" dirty="0">
                <a:solidFill>
                  <a:srgbClr val="57585B"/>
                </a:solidFill>
                <a:effectLst/>
                <a:latin typeface="Helvetica Neue" panose="02000503000000020004" pitchFamily="2" charset="0"/>
                <a:ea typeface="Helvetica Neue" panose="02000503000000020004" pitchFamily="2" charset="0"/>
                <a:cs typeface="Helvetica Neue" panose="02000503000000020004" pitchFamily="2" charset="0"/>
              </a:rPr>
              <a:t>2.5</a:t>
            </a:r>
            <a:r>
              <a:rPr lang="en-US" dirty="0">
                <a:solidFill>
                  <a:srgbClr val="57585B"/>
                </a:solidFill>
                <a:effectLst/>
                <a:latin typeface="Helvetica Neue" panose="02000503000000020004" pitchFamily="2" charset="0"/>
                <a:ea typeface="Helvetica Neue" panose="02000503000000020004" pitchFamily="2" charset="0"/>
                <a:cs typeface="Helvetica Neue" panose="02000503000000020004" pitchFamily="2" charset="0"/>
              </a:rPr>
              <a:t> from wildfire smoke exposure was estimated using a chemical transport model, calibrated with observed PM</a:t>
            </a:r>
            <a:r>
              <a:rPr lang="en-US" baseline="-25000" dirty="0">
                <a:solidFill>
                  <a:srgbClr val="57585B"/>
                </a:solidFill>
                <a:effectLst/>
                <a:latin typeface="Helvetica Neue" panose="02000503000000020004" pitchFamily="2" charset="0"/>
                <a:ea typeface="Helvetica Neue" panose="02000503000000020004" pitchFamily="2" charset="0"/>
                <a:cs typeface="Helvetica Neue" panose="02000503000000020004" pitchFamily="2" charset="0"/>
              </a:rPr>
              <a:t>2.5</a:t>
            </a:r>
            <a:r>
              <a:rPr lang="en-US" dirty="0">
                <a:solidFill>
                  <a:srgbClr val="57585B"/>
                </a:solidFill>
                <a:effectLst/>
                <a:latin typeface="Helvetica Neue" panose="02000503000000020004" pitchFamily="2" charset="0"/>
                <a:ea typeface="Helvetica Neue" panose="02000503000000020004" pitchFamily="2" charset="0"/>
                <a:cs typeface="Helvetica Neue" panose="02000503000000020004" pitchFamily="2" charset="0"/>
              </a:rPr>
              <a:t> levels through Random Forest Regression</a:t>
            </a:r>
          </a:p>
          <a:p>
            <a:pPr marL="283464" indent="-283464">
              <a:spcAft>
                <a:spcPts val="600"/>
              </a:spcAft>
              <a:buFont typeface="Arial" panose="020B0604020202020204" pitchFamily="34" charset="0"/>
              <a:buChar char="•"/>
            </a:pPr>
            <a:r>
              <a:rPr lang="en-US" dirty="0">
                <a:solidFill>
                  <a:srgbClr val="57585B"/>
                </a:solidFill>
                <a:effectLst/>
                <a:latin typeface="Helvetica Neue" panose="02000503000000020004" pitchFamily="2" charset="0"/>
                <a:ea typeface="Helvetica Neue" panose="02000503000000020004" pitchFamily="2" charset="0"/>
                <a:cs typeface="Helvetica Neue" panose="02000503000000020004" pitchFamily="2" charset="0"/>
              </a:rPr>
              <a:t>Pregnancy wildfire-associated PM</a:t>
            </a:r>
            <a:r>
              <a:rPr lang="en-US" baseline="-25000" dirty="0">
                <a:solidFill>
                  <a:srgbClr val="57585B"/>
                </a:solidFill>
                <a:effectLst/>
                <a:latin typeface="Helvetica Neue" panose="02000503000000020004" pitchFamily="2" charset="0"/>
                <a:ea typeface="Helvetica Neue" panose="02000503000000020004" pitchFamily="2" charset="0"/>
                <a:cs typeface="Helvetica Neue" panose="02000503000000020004" pitchFamily="2" charset="0"/>
              </a:rPr>
              <a:t>2.5</a:t>
            </a:r>
            <a:r>
              <a:rPr lang="en-US" dirty="0">
                <a:solidFill>
                  <a:srgbClr val="57585B"/>
                </a:solidFill>
                <a:effectLst/>
                <a:latin typeface="Helvetica Neue" panose="02000503000000020004" pitchFamily="2" charset="0"/>
                <a:ea typeface="Helvetica Neue" panose="02000503000000020004" pitchFamily="2" charset="0"/>
                <a:cs typeface="Helvetica Neue" panose="02000503000000020004" pitchFamily="2" charset="0"/>
              </a:rPr>
              <a:t> exposure, encompassing </a:t>
            </a:r>
            <a:r>
              <a:rPr lang="en-US" dirty="0">
                <a:solidFill>
                  <a:srgbClr val="57585B"/>
                </a:solidFill>
                <a:latin typeface="Helvetica Neue" panose="02000503000000020004" pitchFamily="2" charset="0"/>
                <a:ea typeface="Helvetica Neue" panose="02000503000000020004" pitchFamily="2" charset="0"/>
                <a:cs typeface="Helvetica Neue" panose="02000503000000020004" pitchFamily="2" charset="0"/>
              </a:rPr>
              <a:t>tracers for </a:t>
            </a:r>
            <a:r>
              <a:rPr lang="en-US" dirty="0">
                <a:solidFill>
                  <a:srgbClr val="57585B"/>
                </a:solidFill>
                <a:effectLst/>
                <a:latin typeface="Helvetica Neue" panose="02000503000000020004" pitchFamily="2" charset="0"/>
                <a:ea typeface="Helvetica Neue" panose="02000503000000020004" pitchFamily="2" charset="0"/>
                <a:cs typeface="Helvetica Neue" panose="02000503000000020004" pitchFamily="2" charset="0"/>
              </a:rPr>
              <a:t>biomass burning and </a:t>
            </a:r>
            <a:br>
              <a:rPr lang="en-US" dirty="0">
                <a:solidFill>
                  <a:srgbClr val="57585B"/>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dirty="0">
                <a:solidFill>
                  <a:srgbClr val="57585B"/>
                </a:solidFill>
                <a:effectLst/>
                <a:latin typeface="Helvetica Neue" panose="02000503000000020004" pitchFamily="2" charset="0"/>
                <a:ea typeface="Helvetica Neue" panose="02000503000000020004" pitchFamily="2" charset="0"/>
                <a:cs typeface="Helvetica Neue" panose="02000503000000020004" pitchFamily="2" charset="0"/>
              </a:rPr>
              <a:t>wildland-urban interface (WUI) burning</a:t>
            </a:r>
          </a:p>
          <a:p>
            <a:pPr marL="285750" indent="-285750">
              <a:spcAft>
                <a:spcPts val="600"/>
              </a:spcAft>
              <a:buFont typeface="Wingdings" panose="05000000000000000000" pitchFamily="2" charset="2"/>
              <a:buChar char="§"/>
            </a:pPr>
            <a:r>
              <a:rPr lang="en-US" b="1" dirty="0">
                <a:solidFill>
                  <a:srgbClr val="57585B"/>
                </a:solidFill>
                <a:latin typeface="Helvetica Neue" panose="02000503000000020004" pitchFamily="2" charset="0"/>
                <a:ea typeface="Helvetica Neue" panose="02000503000000020004" pitchFamily="2" charset="0"/>
                <a:cs typeface="Helvetica Neue" panose="02000503000000020004" pitchFamily="2" charset="0"/>
              </a:rPr>
              <a:t>Exposure measures </a:t>
            </a:r>
            <a:r>
              <a:rPr lang="en-US" dirty="0">
                <a:solidFill>
                  <a:srgbClr val="57585B"/>
                </a:solidFill>
                <a:latin typeface="Helvetica Neue" panose="02000503000000020004" pitchFamily="2" charset="0"/>
                <a:ea typeface="Helvetica Neue" panose="02000503000000020004" pitchFamily="2" charset="0"/>
                <a:cs typeface="Helvetica Neue" panose="02000503000000020004" pitchFamily="2" charset="0"/>
              </a:rPr>
              <a:t>included continuous (IQR-scaled), percentile-based (30</a:t>
            </a:r>
            <a:r>
              <a:rPr lang="en-US" baseline="30000" dirty="0">
                <a:solidFill>
                  <a:srgbClr val="57585B"/>
                </a:solidFill>
                <a:latin typeface="Helvetica Neue" panose="02000503000000020004" pitchFamily="2" charset="0"/>
                <a:ea typeface="Helvetica Neue" panose="02000503000000020004" pitchFamily="2" charset="0"/>
                <a:cs typeface="Helvetica Neue" panose="02000503000000020004" pitchFamily="2" charset="0"/>
              </a:rPr>
              <a:t>th</a:t>
            </a:r>
            <a:r>
              <a:rPr lang="en-US" dirty="0">
                <a:solidFill>
                  <a:srgbClr val="57585B"/>
                </a:solidFill>
                <a:latin typeface="Helvetica Neue" panose="02000503000000020004" pitchFamily="2" charset="0"/>
                <a:ea typeface="Helvetica Neue" panose="02000503000000020004" pitchFamily="2" charset="0"/>
                <a:cs typeface="Helvetica Neue" panose="02000503000000020004" pitchFamily="2" charset="0"/>
              </a:rPr>
              <a:t>, 60</a:t>
            </a:r>
            <a:r>
              <a:rPr lang="en-US" baseline="30000" dirty="0">
                <a:solidFill>
                  <a:srgbClr val="57585B"/>
                </a:solidFill>
                <a:latin typeface="Helvetica Neue" panose="02000503000000020004" pitchFamily="2" charset="0"/>
                <a:ea typeface="Helvetica Neue" panose="02000503000000020004" pitchFamily="2" charset="0"/>
                <a:cs typeface="Helvetica Neue" panose="02000503000000020004" pitchFamily="2" charset="0"/>
              </a:rPr>
              <a:t>th</a:t>
            </a:r>
            <a:r>
              <a:rPr lang="en-US" dirty="0">
                <a:solidFill>
                  <a:srgbClr val="57585B"/>
                </a:solidFill>
                <a:latin typeface="Helvetica Neue" panose="02000503000000020004" pitchFamily="2" charset="0"/>
                <a:ea typeface="Helvetica Neue" panose="02000503000000020004" pitchFamily="2" charset="0"/>
                <a:cs typeface="Helvetica Neue" panose="02000503000000020004" pitchFamily="2" charset="0"/>
              </a:rPr>
              <a:t>, 90</a:t>
            </a:r>
            <a:r>
              <a:rPr lang="en-US" baseline="30000" dirty="0">
                <a:solidFill>
                  <a:srgbClr val="57585B"/>
                </a:solidFill>
                <a:latin typeface="Helvetica Neue" panose="02000503000000020004" pitchFamily="2" charset="0"/>
                <a:ea typeface="Helvetica Neue" panose="02000503000000020004" pitchFamily="2" charset="0"/>
                <a:cs typeface="Helvetica Neue" panose="02000503000000020004" pitchFamily="2" charset="0"/>
              </a:rPr>
              <a:t>th</a:t>
            </a:r>
            <a:r>
              <a:rPr lang="en-US" dirty="0">
                <a:solidFill>
                  <a:srgbClr val="57585B"/>
                </a:solidFill>
                <a:latin typeface="Helvetica Neue" panose="02000503000000020004" pitchFamily="2" charset="0"/>
                <a:ea typeface="Helvetica Neue" panose="02000503000000020004" pitchFamily="2" charset="0"/>
                <a:cs typeface="Helvetica Neue" panose="02000503000000020004" pitchFamily="2" charset="0"/>
              </a:rPr>
              <a:t>), and episode-based indicators defined by thresholds of ≥ 9 and ≥ 35 µg/m</a:t>
            </a:r>
            <a:r>
              <a:rPr lang="en-US" baseline="30000" dirty="0">
                <a:solidFill>
                  <a:srgbClr val="57585B"/>
                </a:solidFill>
                <a:latin typeface="Helvetica Neue" panose="02000503000000020004" pitchFamily="2" charset="0"/>
                <a:ea typeface="Helvetica Neue" panose="02000503000000020004" pitchFamily="2" charset="0"/>
                <a:cs typeface="Helvetica Neue" panose="02000503000000020004" pitchFamily="2" charset="0"/>
              </a:rPr>
              <a:t>3</a:t>
            </a:r>
          </a:p>
          <a:p>
            <a:pPr marL="285750" indent="-285750">
              <a:lnSpc>
                <a:spcPct val="100000"/>
              </a:lnSpc>
              <a:spcAft>
                <a:spcPts val="600"/>
              </a:spcAft>
              <a:buFont typeface="Wingdings" panose="05000000000000000000" pitchFamily="2" charset="2"/>
              <a:buChar char="§"/>
            </a:pPr>
            <a:r>
              <a:rPr lang="en-US" b="1" dirty="0">
                <a:solidFill>
                  <a:schemeClr val="accent6"/>
                </a:solidFill>
                <a:latin typeface="Helvetica Neue" panose="02000503000000020004"/>
                <a:ea typeface="Aptos" panose="020B0004020202020204" pitchFamily="34" charset="0"/>
                <a:cs typeface="Times New Roman" panose="02020603050405020304" pitchFamily="18" charset="0"/>
              </a:rPr>
              <a:t>2001-2019</a:t>
            </a:r>
            <a:r>
              <a:rPr lang="en-US" dirty="0">
                <a:solidFill>
                  <a:schemeClr val="accent6"/>
                </a:solidFill>
                <a:latin typeface="Helvetica Neue" panose="02000503000000020004"/>
                <a:ea typeface="Aptos" panose="020B0004020202020204" pitchFamily="34" charset="0"/>
                <a:cs typeface="Times New Roman" panose="02020603050405020304" pitchFamily="18" charset="0"/>
              </a:rPr>
              <a:t> California birth records linked to ASD cases reported by the CA Dept of Developmental Services through end of 2022 (</a:t>
            </a:r>
            <a:r>
              <a:rPr lang="en-US" b="1" dirty="0">
                <a:solidFill>
                  <a:schemeClr val="accent6"/>
                </a:solidFill>
                <a:latin typeface="Helvetica Neue" panose="02000503000000020004"/>
                <a:ea typeface="Aptos" panose="020B0004020202020204" pitchFamily="34" charset="0"/>
                <a:cs typeface="Times New Roman" panose="02020603050405020304" pitchFamily="18" charset="0"/>
              </a:rPr>
              <a:t>N=8,628,369 births; ASD=118,339</a:t>
            </a:r>
            <a:r>
              <a:rPr lang="en-US" dirty="0">
                <a:solidFill>
                  <a:schemeClr val="accent6"/>
                </a:solidFill>
                <a:latin typeface="Helvetica Neue" panose="02000503000000020004"/>
                <a:ea typeface="Aptos" panose="020B0004020202020204" pitchFamily="34" charset="0"/>
                <a:cs typeface="Times New Roman" panose="02020603050405020304" pitchFamily="18" charset="0"/>
              </a:rPr>
              <a:t>)</a:t>
            </a:r>
          </a:p>
          <a:p>
            <a:pPr marL="285750" indent="-285750">
              <a:lnSpc>
                <a:spcPct val="100000"/>
              </a:lnSpc>
              <a:spcAft>
                <a:spcPts val="600"/>
              </a:spcAft>
              <a:buFont typeface="Wingdings" panose="05000000000000000000" pitchFamily="2" charset="2"/>
              <a:buChar char="§"/>
            </a:pPr>
            <a:r>
              <a:rPr lang="en-US" dirty="0">
                <a:solidFill>
                  <a:schemeClr val="accent6"/>
                </a:solidFill>
                <a:latin typeface="Helvetica Neue" panose="02000503000000020004"/>
              </a:rPr>
              <a:t>DDS captures ~75–80% of all ASD cases in California</a:t>
            </a:r>
          </a:p>
          <a:p>
            <a:pPr marL="285750" indent="-285750">
              <a:lnSpc>
                <a:spcPct val="100000"/>
              </a:lnSpc>
              <a:spcAft>
                <a:spcPts val="600"/>
              </a:spcAft>
              <a:buFont typeface="Wingdings" panose="05000000000000000000" pitchFamily="2" charset="2"/>
              <a:buChar char="§"/>
            </a:pPr>
            <a:r>
              <a:rPr lang="en-US" dirty="0">
                <a:solidFill>
                  <a:schemeClr val="accent6"/>
                </a:solidFill>
                <a:latin typeface="Helvetica Neue" panose="02000503000000020004"/>
              </a:rPr>
              <a:t>Logistic regression to estimate odds ratios (ORs) adjusted for sociodemographic and perinatal factors</a:t>
            </a:r>
            <a:endParaRPr lang="en-US" dirty="0">
              <a:solidFill>
                <a:schemeClr val="accent6"/>
              </a:solidFill>
              <a:latin typeface="Helvetica Neue" panose="02000503000000020004"/>
              <a:ea typeface="Aptos" panose="020B0004020202020204" pitchFamily="34" charset="0"/>
              <a:cs typeface="Times New Roman" panose="02020603050405020304" pitchFamily="18" charset="0"/>
            </a:endParaRPr>
          </a:p>
        </p:txBody>
      </p:sp>
      <p:sp>
        <p:nvSpPr>
          <p:cNvPr id="6" name="Title 4">
            <a:extLst>
              <a:ext uri="{FF2B5EF4-FFF2-40B4-BE49-F238E27FC236}">
                <a16:creationId xmlns:a16="http://schemas.microsoft.com/office/drawing/2014/main" id="{A3503D37-A6D1-8110-E7C5-2E06F7978C05}"/>
              </a:ext>
            </a:extLst>
          </p:cNvPr>
          <p:cNvSpPr txBox="1">
            <a:spLocks/>
          </p:cNvSpPr>
          <p:nvPr/>
        </p:nvSpPr>
        <p:spPr>
          <a:xfrm>
            <a:off x="642423" y="577269"/>
            <a:ext cx="5844847" cy="5170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Proxima Nova Light" panose="02000506030000020004"/>
              </a:rPr>
              <a:t>Approach</a:t>
            </a:r>
          </a:p>
        </p:txBody>
      </p:sp>
      <p:sp>
        <p:nvSpPr>
          <p:cNvPr id="7" name="Content Placeholder 2">
            <a:extLst>
              <a:ext uri="{FF2B5EF4-FFF2-40B4-BE49-F238E27FC236}">
                <a16:creationId xmlns:a16="http://schemas.microsoft.com/office/drawing/2014/main" id="{B2086F77-B59D-9E23-CA5D-3875E1C59A21}"/>
              </a:ext>
            </a:extLst>
          </p:cNvPr>
          <p:cNvSpPr txBox="1">
            <a:spLocks/>
          </p:cNvSpPr>
          <p:nvPr/>
        </p:nvSpPr>
        <p:spPr>
          <a:xfrm>
            <a:off x="7173668" y="6389322"/>
            <a:ext cx="4354023" cy="35257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en-US" sz="2000" dirty="0">
                <a:solidFill>
                  <a:schemeClr val="accent2"/>
                </a:solidFill>
              </a:rPr>
              <a:t>Analysis by Karl O’Sharkey (UCLA)</a:t>
            </a:r>
          </a:p>
          <a:p>
            <a:pPr marL="457200" lvl="1" indent="0" algn="ctr">
              <a:buFont typeface="Arial" panose="020B0604020202020204" pitchFamily="34" charset="0"/>
              <a:buNone/>
            </a:pPr>
            <a:endParaRPr lang="en-US" sz="2000" dirty="0">
              <a:solidFill>
                <a:schemeClr val="accent2"/>
              </a:solidFill>
            </a:endParaRPr>
          </a:p>
        </p:txBody>
      </p:sp>
    </p:spTree>
    <p:extLst>
      <p:ext uri="{BB962C8B-B14F-4D97-AF65-F5344CB8AC3E}">
        <p14:creationId xmlns:p14="http://schemas.microsoft.com/office/powerpoint/2010/main" val="238021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94C48-3B66-A550-2B35-CB1884C638C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55DF154-0E07-8156-CD43-BA07C0C82497}"/>
              </a:ext>
            </a:extLst>
          </p:cNvPr>
          <p:cNvSpPr txBox="1">
            <a:spLocks/>
          </p:cNvSpPr>
          <p:nvPr/>
        </p:nvSpPr>
        <p:spPr>
          <a:xfrm>
            <a:off x="531446" y="106398"/>
            <a:ext cx="11176000" cy="945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chemeClr val="tx2"/>
                </a:solidFill>
                <a:latin typeface="+mn-lt"/>
              </a:rPr>
              <a:t>Mean Total PM</a:t>
            </a:r>
            <a:r>
              <a:rPr lang="en-US" sz="3500" b="1" baseline="-25000" dirty="0">
                <a:solidFill>
                  <a:schemeClr val="tx2"/>
                </a:solidFill>
              </a:rPr>
              <a:t>2.5</a:t>
            </a:r>
            <a:r>
              <a:rPr lang="en-US" sz="3500" b="1" dirty="0">
                <a:solidFill>
                  <a:schemeClr val="tx2"/>
                </a:solidFill>
                <a:latin typeface="+mn-lt"/>
              </a:rPr>
              <a:t> During Pregnancy across Year and by SES</a:t>
            </a:r>
          </a:p>
        </p:txBody>
      </p:sp>
      <p:sp>
        <p:nvSpPr>
          <p:cNvPr id="7" name="Content Placeholder 2">
            <a:extLst>
              <a:ext uri="{FF2B5EF4-FFF2-40B4-BE49-F238E27FC236}">
                <a16:creationId xmlns:a16="http://schemas.microsoft.com/office/drawing/2014/main" id="{1D847A45-38AA-640F-2647-45D7D170B2B4}"/>
              </a:ext>
            </a:extLst>
          </p:cNvPr>
          <p:cNvSpPr txBox="1">
            <a:spLocks/>
          </p:cNvSpPr>
          <p:nvPr/>
        </p:nvSpPr>
        <p:spPr>
          <a:xfrm>
            <a:off x="3925422" y="6393185"/>
            <a:ext cx="3931920" cy="35257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en-US" sz="2000" dirty="0">
                <a:solidFill>
                  <a:schemeClr val="accent2"/>
                </a:solidFill>
              </a:rPr>
              <a:t>Plot by Amanda Goodrich</a:t>
            </a:r>
          </a:p>
          <a:p>
            <a:pPr marL="457200" lvl="1" indent="0" algn="ctr">
              <a:buFont typeface="Arial" panose="020B0604020202020204" pitchFamily="34" charset="0"/>
              <a:buNone/>
            </a:pPr>
            <a:endParaRPr lang="en-US" sz="2000" dirty="0">
              <a:solidFill>
                <a:schemeClr val="accent2"/>
              </a:solidFill>
            </a:endParaRPr>
          </a:p>
        </p:txBody>
      </p:sp>
      <p:pic>
        <p:nvPicPr>
          <p:cNvPr id="5" name="Picture 4" descr="A graph of different colored lines&#10;&#10;AI-generated content may be incorrect.">
            <a:extLst>
              <a:ext uri="{FF2B5EF4-FFF2-40B4-BE49-F238E27FC236}">
                <a16:creationId xmlns:a16="http://schemas.microsoft.com/office/drawing/2014/main" id="{22A5DAF5-E9DE-465C-5009-1FFDED53E585}"/>
              </a:ext>
            </a:extLst>
          </p:cNvPr>
          <p:cNvPicPr>
            <a:picLocks noChangeAspect="1"/>
          </p:cNvPicPr>
          <p:nvPr/>
        </p:nvPicPr>
        <p:blipFill>
          <a:blip r:embed="rId2"/>
          <a:srcRect b="4303"/>
          <a:stretch>
            <a:fillRect/>
          </a:stretch>
        </p:blipFill>
        <p:spPr>
          <a:xfrm>
            <a:off x="1402431" y="840152"/>
            <a:ext cx="9387137" cy="5388710"/>
          </a:xfrm>
          <a:prstGeom prst="rect">
            <a:avLst/>
          </a:prstGeom>
        </p:spPr>
      </p:pic>
      <p:sp>
        <p:nvSpPr>
          <p:cNvPr id="2" name="TextBox 1">
            <a:extLst>
              <a:ext uri="{FF2B5EF4-FFF2-40B4-BE49-F238E27FC236}">
                <a16:creationId xmlns:a16="http://schemas.microsoft.com/office/drawing/2014/main" id="{D606E93C-8839-607E-4CBB-0A557E3EC468}"/>
              </a:ext>
            </a:extLst>
          </p:cNvPr>
          <p:cNvSpPr txBox="1"/>
          <p:nvPr/>
        </p:nvSpPr>
        <p:spPr>
          <a:xfrm>
            <a:off x="8755380" y="6374650"/>
            <a:ext cx="3139440" cy="400110"/>
          </a:xfrm>
          <a:prstGeom prst="rect">
            <a:avLst/>
          </a:prstGeom>
          <a:noFill/>
        </p:spPr>
        <p:txBody>
          <a:bodyPr wrap="square">
            <a:spAutoFit/>
          </a:bodyPr>
          <a:lstStyle/>
          <a:p>
            <a:r>
              <a:rPr lang="en-US" sz="2000" dirty="0"/>
              <a:t>Total N Births: 9,860,442</a:t>
            </a:r>
          </a:p>
        </p:txBody>
      </p:sp>
    </p:spTree>
    <p:extLst>
      <p:ext uri="{BB962C8B-B14F-4D97-AF65-F5344CB8AC3E}">
        <p14:creationId xmlns:p14="http://schemas.microsoft.com/office/powerpoint/2010/main" val="973540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340BF-E325-2C3A-2E4C-F0FF3AC2F59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6B46042-D718-8A96-9DE0-EE453BBE2913}"/>
              </a:ext>
            </a:extLst>
          </p:cNvPr>
          <p:cNvSpPr txBox="1">
            <a:spLocks/>
          </p:cNvSpPr>
          <p:nvPr/>
        </p:nvSpPr>
        <p:spPr>
          <a:xfrm>
            <a:off x="609600" y="91158"/>
            <a:ext cx="11011877" cy="945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chemeClr val="tx2"/>
                </a:solidFill>
                <a:latin typeface="+mn-lt"/>
              </a:rPr>
              <a:t>Higher-Intensity WF Episodes Linked to Increased ASD Risk</a:t>
            </a:r>
          </a:p>
        </p:txBody>
      </p:sp>
      <p:pic>
        <p:nvPicPr>
          <p:cNvPr id="2" name="Picture 1">
            <a:extLst>
              <a:ext uri="{FF2B5EF4-FFF2-40B4-BE49-F238E27FC236}">
                <a16:creationId xmlns:a16="http://schemas.microsoft.com/office/drawing/2014/main" id="{0F26DB9F-9C8E-6B51-7551-7D69ABA50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062" y="1019908"/>
            <a:ext cx="8737600" cy="4368800"/>
          </a:xfrm>
          <a:prstGeom prst="rect">
            <a:avLst/>
          </a:prstGeom>
        </p:spPr>
      </p:pic>
      <p:sp>
        <p:nvSpPr>
          <p:cNvPr id="7" name="TextBox 6">
            <a:extLst>
              <a:ext uri="{FF2B5EF4-FFF2-40B4-BE49-F238E27FC236}">
                <a16:creationId xmlns:a16="http://schemas.microsoft.com/office/drawing/2014/main" id="{624BEE67-4494-110B-ED3D-25921EF6F906}"/>
              </a:ext>
            </a:extLst>
          </p:cNvPr>
          <p:cNvSpPr txBox="1"/>
          <p:nvPr/>
        </p:nvSpPr>
        <p:spPr>
          <a:xfrm>
            <a:off x="2051170" y="5473708"/>
            <a:ext cx="8128735" cy="707886"/>
          </a:xfrm>
          <a:prstGeom prst="rect">
            <a:avLst/>
          </a:prstGeom>
          <a:noFill/>
        </p:spPr>
        <p:txBody>
          <a:bodyPr wrap="square" numCol="1" rtlCol="0">
            <a:spAutoFit/>
          </a:bodyPr>
          <a:lstStyle/>
          <a:p>
            <a:pPr marL="285750" indent="-285750">
              <a:buFont typeface="Arial" panose="020B0604020202020204" pitchFamily="34" charset="0"/>
              <a:buChar char="•"/>
            </a:pPr>
            <a:r>
              <a:rPr lang="en-US" sz="2000" dirty="0"/>
              <a:t>No associations for WF PM</a:t>
            </a:r>
            <a:r>
              <a:rPr lang="en-US" sz="2000" baseline="-25000" dirty="0"/>
              <a:t>2.5</a:t>
            </a:r>
            <a:r>
              <a:rPr lang="en-US" sz="2000" dirty="0"/>
              <a:t> or Biomass Burning using percentile-metrics</a:t>
            </a:r>
          </a:p>
          <a:p>
            <a:pPr marL="742950" lvl="1" indent="-285750">
              <a:buFont typeface="Arial" panose="020B0604020202020204" pitchFamily="34" charset="0"/>
              <a:buChar char="•"/>
            </a:pPr>
            <a:r>
              <a:rPr lang="en-US" sz="2000" b="1" dirty="0"/>
              <a:t>WUI</a:t>
            </a:r>
            <a:r>
              <a:rPr lang="en-US" sz="2000" dirty="0"/>
              <a:t> (11% increased risk 90</a:t>
            </a:r>
            <a:r>
              <a:rPr lang="en-US" sz="2000" baseline="30000" dirty="0"/>
              <a:t>th</a:t>
            </a:r>
            <a:r>
              <a:rPr lang="en-US" sz="2000" dirty="0"/>
              <a:t> vs 0-30</a:t>
            </a:r>
            <a:r>
              <a:rPr lang="en-US" sz="2000" baseline="30000" dirty="0"/>
              <a:t>th</a:t>
            </a:r>
            <a:r>
              <a:rPr lang="en-US" sz="2000" dirty="0"/>
              <a:t> (reference group)</a:t>
            </a:r>
            <a:endParaRPr lang="en-US" sz="2400" dirty="0"/>
          </a:p>
        </p:txBody>
      </p:sp>
      <p:sp>
        <p:nvSpPr>
          <p:cNvPr id="9" name="Rectangle 8">
            <a:extLst>
              <a:ext uri="{FF2B5EF4-FFF2-40B4-BE49-F238E27FC236}">
                <a16:creationId xmlns:a16="http://schemas.microsoft.com/office/drawing/2014/main" id="{360E91ED-300D-4E26-AA3C-6699217A09B1}"/>
              </a:ext>
            </a:extLst>
          </p:cNvPr>
          <p:cNvSpPr/>
          <p:nvPr/>
        </p:nvSpPr>
        <p:spPr>
          <a:xfrm>
            <a:off x="7424615" y="1320801"/>
            <a:ext cx="2563448" cy="22211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3FE6B2F-D524-3678-C452-708F4E347800}"/>
              </a:ext>
            </a:extLst>
          </p:cNvPr>
          <p:cNvCxnSpPr>
            <a:cxnSpLocks/>
          </p:cNvCxnSpPr>
          <p:nvPr/>
        </p:nvCxnSpPr>
        <p:spPr>
          <a:xfrm flipV="1">
            <a:off x="4650154" y="1320801"/>
            <a:ext cx="0" cy="3102707"/>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7E9310F-6C3E-1C99-5C0F-E8EDB71BA902}"/>
              </a:ext>
            </a:extLst>
          </p:cNvPr>
          <p:cNvCxnSpPr>
            <a:cxnSpLocks/>
          </p:cNvCxnSpPr>
          <p:nvPr/>
        </p:nvCxnSpPr>
        <p:spPr>
          <a:xfrm flipV="1">
            <a:off x="7358185" y="1332528"/>
            <a:ext cx="0" cy="3102707"/>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C671C743-2C85-F562-1D68-F6EE8C174E49}"/>
              </a:ext>
            </a:extLst>
          </p:cNvPr>
          <p:cNvSpPr txBox="1">
            <a:spLocks/>
          </p:cNvSpPr>
          <p:nvPr/>
        </p:nvSpPr>
        <p:spPr>
          <a:xfrm>
            <a:off x="7424615" y="6382920"/>
            <a:ext cx="4196862" cy="35257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en-US" sz="2000" dirty="0">
                <a:solidFill>
                  <a:schemeClr val="accent2"/>
                </a:solidFill>
              </a:rPr>
              <a:t>Analysis by Karl O’Sharkey (UCLA)</a:t>
            </a:r>
          </a:p>
        </p:txBody>
      </p:sp>
    </p:spTree>
    <p:extLst>
      <p:ext uri="{BB962C8B-B14F-4D97-AF65-F5344CB8AC3E}">
        <p14:creationId xmlns:p14="http://schemas.microsoft.com/office/powerpoint/2010/main" val="905754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1DBAF-F8B7-7EA5-EB84-48379EA3597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52C21B7-3B00-8E18-9004-3D3A18B7BE78}"/>
              </a:ext>
            </a:extLst>
          </p:cNvPr>
          <p:cNvSpPr txBox="1">
            <a:spLocks/>
          </p:cNvSpPr>
          <p:nvPr/>
        </p:nvSpPr>
        <p:spPr>
          <a:xfrm>
            <a:off x="609600" y="91158"/>
            <a:ext cx="11011877" cy="945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chemeClr val="tx2"/>
                </a:solidFill>
                <a:latin typeface="+mn-lt"/>
              </a:rPr>
              <a:t>Higher-Intensity WF Episodes Linked to Increased ASD Risk</a:t>
            </a:r>
          </a:p>
        </p:txBody>
      </p:sp>
      <p:pic>
        <p:nvPicPr>
          <p:cNvPr id="3" name="Picture 2" descr="A graph of pregnancy and pregnancy&#10;&#10;AI-generated content may be incorrect.">
            <a:extLst>
              <a:ext uri="{FF2B5EF4-FFF2-40B4-BE49-F238E27FC236}">
                <a16:creationId xmlns:a16="http://schemas.microsoft.com/office/drawing/2014/main" id="{50D4C260-1094-D057-F9B1-F5BBAD62D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601" y="895650"/>
            <a:ext cx="9413030" cy="4706516"/>
          </a:xfrm>
          <a:prstGeom prst="rect">
            <a:avLst/>
          </a:prstGeom>
        </p:spPr>
      </p:pic>
      <p:sp>
        <p:nvSpPr>
          <p:cNvPr id="8" name="TextBox 7">
            <a:extLst>
              <a:ext uri="{FF2B5EF4-FFF2-40B4-BE49-F238E27FC236}">
                <a16:creationId xmlns:a16="http://schemas.microsoft.com/office/drawing/2014/main" id="{6E607ADD-3C57-2481-600D-C5313F579801}"/>
              </a:ext>
            </a:extLst>
          </p:cNvPr>
          <p:cNvSpPr txBox="1"/>
          <p:nvPr/>
        </p:nvSpPr>
        <p:spPr>
          <a:xfrm>
            <a:off x="1951825" y="5535009"/>
            <a:ext cx="8654935" cy="707886"/>
          </a:xfrm>
          <a:prstGeom prst="rect">
            <a:avLst/>
          </a:prstGeom>
          <a:noFill/>
        </p:spPr>
        <p:txBody>
          <a:bodyPr wrap="square" numCol="1" rtlCol="0">
            <a:spAutoFit/>
          </a:bodyPr>
          <a:lstStyle/>
          <a:p>
            <a:pPr marL="285750" indent="-285750">
              <a:buFont typeface="Arial" panose="020B0604020202020204" pitchFamily="34" charset="0"/>
              <a:buChar char="•"/>
            </a:pPr>
            <a:r>
              <a:rPr lang="en-US" sz="2000" b="1" dirty="0"/>
              <a:t>WUI</a:t>
            </a:r>
            <a:r>
              <a:rPr lang="en-US" sz="2000" dirty="0"/>
              <a:t> likely reflects </a:t>
            </a:r>
            <a:r>
              <a:rPr lang="en-US" sz="2000" b="1" dirty="0"/>
              <a:t>localized, high-intensity smoke in populated areas</a:t>
            </a:r>
            <a:endParaRPr lang="en-US" sz="2000" dirty="0"/>
          </a:p>
          <a:p>
            <a:pPr marL="285750" indent="-285750">
              <a:buFont typeface="Arial" panose="020B0604020202020204" pitchFamily="34" charset="0"/>
              <a:buChar char="•"/>
            </a:pPr>
            <a:r>
              <a:rPr lang="en-US" sz="2000" dirty="0"/>
              <a:t>Intense WF PM</a:t>
            </a:r>
            <a:r>
              <a:rPr lang="en-US" sz="2000" baseline="-25000" dirty="0"/>
              <a:t>2.5</a:t>
            </a:r>
            <a:r>
              <a:rPr lang="en-US" sz="2000" dirty="0"/>
              <a:t> episodes (≥ 35 µg/m³) during pregnancy increased risk (7%)</a:t>
            </a:r>
            <a:endParaRPr lang="en-US" sz="2400" dirty="0"/>
          </a:p>
        </p:txBody>
      </p:sp>
      <p:sp>
        <p:nvSpPr>
          <p:cNvPr id="10" name="Rectangle 9">
            <a:extLst>
              <a:ext uri="{FF2B5EF4-FFF2-40B4-BE49-F238E27FC236}">
                <a16:creationId xmlns:a16="http://schemas.microsoft.com/office/drawing/2014/main" id="{AACAD7CE-1494-C287-0360-0DC3D30D9633}"/>
              </a:ext>
            </a:extLst>
          </p:cNvPr>
          <p:cNvSpPr/>
          <p:nvPr/>
        </p:nvSpPr>
        <p:spPr>
          <a:xfrm>
            <a:off x="4869532" y="1532974"/>
            <a:ext cx="5673422" cy="18759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C9C04B73-C8EA-F295-A24D-A9E05A8D1972}"/>
              </a:ext>
            </a:extLst>
          </p:cNvPr>
          <p:cNvSpPr txBox="1">
            <a:spLocks/>
          </p:cNvSpPr>
          <p:nvPr/>
        </p:nvSpPr>
        <p:spPr>
          <a:xfrm>
            <a:off x="7393354" y="6406658"/>
            <a:ext cx="4228123" cy="328841"/>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en-US" sz="2000" dirty="0">
                <a:solidFill>
                  <a:schemeClr val="accent2"/>
                </a:solidFill>
              </a:rPr>
              <a:t>Analysis by Karl O’Sharkey (UCLA)</a:t>
            </a:r>
          </a:p>
        </p:txBody>
      </p:sp>
      <p:cxnSp>
        <p:nvCxnSpPr>
          <p:cNvPr id="6" name="Straight Connector 5">
            <a:extLst>
              <a:ext uri="{FF2B5EF4-FFF2-40B4-BE49-F238E27FC236}">
                <a16:creationId xmlns:a16="http://schemas.microsoft.com/office/drawing/2014/main" id="{60454E0B-2167-473A-D601-76B827FD3BEE}"/>
              </a:ext>
            </a:extLst>
          </p:cNvPr>
          <p:cNvCxnSpPr>
            <a:cxnSpLocks/>
          </p:cNvCxnSpPr>
          <p:nvPr/>
        </p:nvCxnSpPr>
        <p:spPr>
          <a:xfrm flipV="1">
            <a:off x="4806460" y="1258278"/>
            <a:ext cx="0" cy="3352803"/>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2E3597D-F911-59CD-2959-DA366D7DB87B}"/>
              </a:ext>
            </a:extLst>
          </p:cNvPr>
          <p:cNvCxnSpPr>
            <a:cxnSpLocks/>
          </p:cNvCxnSpPr>
          <p:nvPr/>
        </p:nvCxnSpPr>
        <p:spPr>
          <a:xfrm flipV="1">
            <a:off x="7716910" y="1258278"/>
            <a:ext cx="0" cy="3341080"/>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191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50CFA-0D80-1674-D665-36C06B3B638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459DF9E-E874-1D38-B93F-132C1FC1DCBE}"/>
              </a:ext>
            </a:extLst>
          </p:cNvPr>
          <p:cNvSpPr txBox="1">
            <a:spLocks/>
          </p:cNvSpPr>
          <p:nvPr/>
        </p:nvSpPr>
        <p:spPr>
          <a:xfrm>
            <a:off x="609600" y="91158"/>
            <a:ext cx="11011877" cy="945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chemeClr val="tx2"/>
                </a:solidFill>
                <a:latin typeface="+mn-lt"/>
              </a:rPr>
              <a:t>Strongest WF Effect in Lower Background PM2.5 Settings</a:t>
            </a:r>
          </a:p>
        </p:txBody>
      </p:sp>
      <p:sp>
        <p:nvSpPr>
          <p:cNvPr id="4" name="Content Placeholder 2">
            <a:extLst>
              <a:ext uri="{FF2B5EF4-FFF2-40B4-BE49-F238E27FC236}">
                <a16:creationId xmlns:a16="http://schemas.microsoft.com/office/drawing/2014/main" id="{BCAF11D9-1646-DCE5-1E9D-7F727D4E9B84}"/>
              </a:ext>
            </a:extLst>
          </p:cNvPr>
          <p:cNvSpPr txBox="1">
            <a:spLocks/>
          </p:cNvSpPr>
          <p:nvPr/>
        </p:nvSpPr>
        <p:spPr>
          <a:xfrm>
            <a:off x="7119815" y="6382920"/>
            <a:ext cx="4501662" cy="35257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en-US" sz="2000" dirty="0">
                <a:solidFill>
                  <a:schemeClr val="accent2"/>
                </a:solidFill>
              </a:rPr>
              <a:t>Analysis by Karl O’Sharkey (UCLA)</a:t>
            </a:r>
          </a:p>
        </p:txBody>
      </p:sp>
      <p:sp>
        <p:nvSpPr>
          <p:cNvPr id="2" name="TextBox 1">
            <a:extLst>
              <a:ext uri="{FF2B5EF4-FFF2-40B4-BE49-F238E27FC236}">
                <a16:creationId xmlns:a16="http://schemas.microsoft.com/office/drawing/2014/main" id="{3A97A902-19CF-9B8B-826B-9978F7BA5894}"/>
              </a:ext>
            </a:extLst>
          </p:cNvPr>
          <p:cNvSpPr txBox="1"/>
          <p:nvPr/>
        </p:nvSpPr>
        <p:spPr>
          <a:xfrm>
            <a:off x="1584315" y="5220570"/>
            <a:ext cx="8673425" cy="800219"/>
          </a:xfrm>
          <a:prstGeom prst="rect">
            <a:avLst/>
          </a:prstGeom>
          <a:noFill/>
        </p:spPr>
        <p:txBody>
          <a:bodyPr wrap="square" rtlCol="0">
            <a:spAutoFit/>
          </a:bodyPr>
          <a:lstStyle/>
          <a:p>
            <a:pPr marL="285750" indent="-285750">
              <a:buFont typeface="Arial" panose="020B0604020202020204" pitchFamily="34" charset="0"/>
              <a:buChar char="•"/>
            </a:pPr>
            <a:r>
              <a:rPr lang="en-US" sz="2000" dirty="0"/>
              <a:t>Strongest associations observed in lowest background PM</a:t>
            </a:r>
            <a:r>
              <a:rPr lang="en-US" sz="2000" baseline="-25000" dirty="0"/>
              <a:t>2.5</a:t>
            </a:r>
            <a:r>
              <a:rPr lang="en-US" sz="2000" dirty="0"/>
              <a:t> quartile (Q1)</a:t>
            </a:r>
          </a:p>
          <a:p>
            <a:pPr marL="285750" indent="-285750">
              <a:buFont typeface="Arial" panose="020B0604020202020204" pitchFamily="34" charset="0"/>
              <a:buChar char="•"/>
            </a:pPr>
            <a:endParaRPr lang="en-US" sz="600" dirty="0"/>
          </a:p>
          <a:p>
            <a:pPr marL="285750" indent="-285750">
              <a:buFont typeface="Arial" panose="020B0604020202020204" pitchFamily="34" charset="0"/>
              <a:buChar char="•"/>
            </a:pPr>
            <a:r>
              <a:rPr lang="en-US" sz="2000" dirty="0"/>
              <a:t>Event-based metrics show higher risk in Q1–Q2, but little to no effect in Q3–Q4</a:t>
            </a:r>
          </a:p>
        </p:txBody>
      </p:sp>
      <p:pic>
        <p:nvPicPr>
          <p:cNvPr id="9" name="Picture 8" descr="A graph showing the number of groups&#10;&#10;AI-generated content may be incorrect.">
            <a:extLst>
              <a:ext uri="{FF2B5EF4-FFF2-40B4-BE49-F238E27FC236}">
                <a16:creationId xmlns:a16="http://schemas.microsoft.com/office/drawing/2014/main" id="{71D39094-4235-97E8-D235-1335C5E587B6}"/>
              </a:ext>
            </a:extLst>
          </p:cNvPr>
          <p:cNvPicPr>
            <a:picLocks noChangeAspect="1"/>
          </p:cNvPicPr>
          <p:nvPr/>
        </p:nvPicPr>
        <p:blipFill>
          <a:blip r:embed="rId3">
            <a:extLst>
              <a:ext uri="{28A0092B-C50C-407E-A947-70E740481C1C}">
                <a14:useLocalDpi xmlns:a14="http://schemas.microsoft.com/office/drawing/2010/main" val="0"/>
              </a:ext>
            </a:extLst>
          </a:blip>
          <a:srcRect t="6769"/>
          <a:stretch>
            <a:fillRect/>
          </a:stretch>
        </p:blipFill>
        <p:spPr>
          <a:xfrm>
            <a:off x="53707" y="2031999"/>
            <a:ext cx="6063260" cy="2826440"/>
          </a:xfrm>
          <a:prstGeom prst="rect">
            <a:avLst/>
          </a:prstGeom>
        </p:spPr>
      </p:pic>
      <p:pic>
        <p:nvPicPr>
          <p:cNvPr id="7" name="Picture 6" descr="A graph showing the exposure type of a pregnancy&#10;&#10;AI-generated content may be incorrect.">
            <a:extLst>
              <a:ext uri="{FF2B5EF4-FFF2-40B4-BE49-F238E27FC236}">
                <a16:creationId xmlns:a16="http://schemas.microsoft.com/office/drawing/2014/main" id="{4CD2D029-97AB-8303-82AD-F4CC621BE0D8}"/>
              </a:ext>
            </a:extLst>
          </p:cNvPr>
          <p:cNvPicPr>
            <a:picLocks noChangeAspect="1"/>
          </p:cNvPicPr>
          <p:nvPr/>
        </p:nvPicPr>
        <p:blipFill>
          <a:blip r:embed="rId4">
            <a:extLst>
              <a:ext uri="{28A0092B-C50C-407E-A947-70E740481C1C}">
                <a14:useLocalDpi xmlns:a14="http://schemas.microsoft.com/office/drawing/2010/main" val="0"/>
              </a:ext>
            </a:extLst>
          </a:blip>
          <a:srcRect t="6769"/>
          <a:stretch>
            <a:fillRect/>
          </a:stretch>
        </p:blipFill>
        <p:spPr>
          <a:xfrm>
            <a:off x="6052664" y="2031997"/>
            <a:ext cx="6085629" cy="2836869"/>
          </a:xfrm>
          <a:prstGeom prst="rect">
            <a:avLst/>
          </a:prstGeom>
        </p:spPr>
      </p:pic>
      <p:sp>
        <p:nvSpPr>
          <p:cNvPr id="12" name="Rectangle 11">
            <a:extLst>
              <a:ext uri="{FF2B5EF4-FFF2-40B4-BE49-F238E27FC236}">
                <a16:creationId xmlns:a16="http://schemas.microsoft.com/office/drawing/2014/main" id="{DD6F6D6D-3A84-EE91-CDF2-CCF15B5352B8}"/>
              </a:ext>
            </a:extLst>
          </p:cNvPr>
          <p:cNvSpPr/>
          <p:nvPr/>
        </p:nvSpPr>
        <p:spPr>
          <a:xfrm>
            <a:off x="523631" y="2031999"/>
            <a:ext cx="2676769" cy="16724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DA02C63-17B7-EFFE-4578-E5A5F73B4B13}"/>
              </a:ext>
            </a:extLst>
          </p:cNvPr>
          <p:cNvSpPr txBox="1"/>
          <p:nvPr/>
        </p:nvSpPr>
        <p:spPr>
          <a:xfrm>
            <a:off x="468923" y="1273909"/>
            <a:ext cx="3108351" cy="400110"/>
          </a:xfrm>
          <a:prstGeom prst="rect">
            <a:avLst/>
          </a:prstGeom>
          <a:noFill/>
        </p:spPr>
        <p:txBody>
          <a:bodyPr wrap="none" rtlCol="0">
            <a:spAutoFit/>
          </a:bodyPr>
          <a:lstStyle/>
          <a:p>
            <a:r>
              <a:rPr lang="en-US" sz="2000" b="1" dirty="0"/>
              <a:t>Percentile-Based Exposures</a:t>
            </a:r>
          </a:p>
        </p:txBody>
      </p:sp>
      <p:sp>
        <p:nvSpPr>
          <p:cNvPr id="13" name="Rectangle 12">
            <a:extLst>
              <a:ext uri="{FF2B5EF4-FFF2-40B4-BE49-F238E27FC236}">
                <a16:creationId xmlns:a16="http://schemas.microsoft.com/office/drawing/2014/main" id="{AB93551F-4DA1-B3EC-687C-D0C750FF7184}"/>
              </a:ext>
            </a:extLst>
          </p:cNvPr>
          <p:cNvSpPr/>
          <p:nvPr/>
        </p:nvSpPr>
        <p:spPr>
          <a:xfrm>
            <a:off x="6588369" y="2070672"/>
            <a:ext cx="2633358" cy="17245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BFB3050-6696-25DA-00A2-572B0D246CE3}"/>
              </a:ext>
            </a:extLst>
          </p:cNvPr>
          <p:cNvSpPr txBox="1"/>
          <p:nvPr/>
        </p:nvSpPr>
        <p:spPr>
          <a:xfrm>
            <a:off x="6404708" y="1248923"/>
            <a:ext cx="3874394" cy="400110"/>
          </a:xfrm>
          <a:prstGeom prst="rect">
            <a:avLst/>
          </a:prstGeom>
          <a:noFill/>
        </p:spPr>
        <p:txBody>
          <a:bodyPr wrap="none" rtlCol="0">
            <a:spAutoFit/>
          </a:bodyPr>
          <a:lstStyle/>
          <a:p>
            <a:r>
              <a:rPr lang="en-US" sz="2000" b="1" dirty="0"/>
              <a:t>Event-Based Exposures ≥ 35 µg/m</a:t>
            </a:r>
            <a:r>
              <a:rPr lang="en-US" sz="2000" b="1" baseline="30000" dirty="0"/>
              <a:t>3</a:t>
            </a:r>
          </a:p>
        </p:txBody>
      </p:sp>
      <p:sp>
        <p:nvSpPr>
          <p:cNvPr id="16" name="TextBox 15">
            <a:extLst>
              <a:ext uri="{FF2B5EF4-FFF2-40B4-BE49-F238E27FC236}">
                <a16:creationId xmlns:a16="http://schemas.microsoft.com/office/drawing/2014/main" id="{6B7C7DC8-EC09-A5D9-22F8-52227C3ECB4F}"/>
              </a:ext>
            </a:extLst>
          </p:cNvPr>
          <p:cNvSpPr txBox="1"/>
          <p:nvPr/>
        </p:nvSpPr>
        <p:spPr>
          <a:xfrm>
            <a:off x="453293" y="1600627"/>
            <a:ext cx="5724644" cy="400110"/>
          </a:xfrm>
          <a:prstGeom prst="rect">
            <a:avLst/>
          </a:prstGeom>
          <a:noFill/>
        </p:spPr>
        <p:txBody>
          <a:bodyPr wrap="none" rtlCol="0">
            <a:spAutoFit/>
          </a:bodyPr>
          <a:lstStyle/>
          <a:p>
            <a:r>
              <a:rPr lang="en-US" sz="2000" u="sng" dirty="0">
                <a:solidFill>
                  <a:schemeClr val="tx2"/>
                </a:solidFill>
              </a:rPr>
              <a:t>	Quartile of Background Air Pollution	</a:t>
            </a:r>
          </a:p>
        </p:txBody>
      </p:sp>
      <p:cxnSp>
        <p:nvCxnSpPr>
          <p:cNvPr id="18" name="Straight Connector 17">
            <a:extLst>
              <a:ext uri="{FF2B5EF4-FFF2-40B4-BE49-F238E27FC236}">
                <a16:creationId xmlns:a16="http://schemas.microsoft.com/office/drawing/2014/main" id="{C0002131-1E54-449E-82AC-337545385E4B}"/>
              </a:ext>
            </a:extLst>
          </p:cNvPr>
          <p:cNvCxnSpPr>
            <a:cxnSpLocks/>
          </p:cNvCxnSpPr>
          <p:nvPr/>
        </p:nvCxnSpPr>
        <p:spPr>
          <a:xfrm flipV="1">
            <a:off x="4665784" y="1992924"/>
            <a:ext cx="0" cy="2391509"/>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2719489-E4BE-ED78-D88B-C341D6442DF4}"/>
              </a:ext>
            </a:extLst>
          </p:cNvPr>
          <p:cNvSpPr txBox="1"/>
          <p:nvPr/>
        </p:nvSpPr>
        <p:spPr>
          <a:xfrm>
            <a:off x="6474620" y="1606365"/>
            <a:ext cx="5724644" cy="400110"/>
          </a:xfrm>
          <a:prstGeom prst="rect">
            <a:avLst/>
          </a:prstGeom>
          <a:noFill/>
        </p:spPr>
        <p:txBody>
          <a:bodyPr wrap="none" rtlCol="0">
            <a:spAutoFit/>
          </a:bodyPr>
          <a:lstStyle/>
          <a:p>
            <a:r>
              <a:rPr lang="en-US" sz="2000" u="sng" dirty="0">
                <a:solidFill>
                  <a:schemeClr val="tx2"/>
                </a:solidFill>
              </a:rPr>
              <a:t>	Quartile of Background Air Pollution	</a:t>
            </a:r>
          </a:p>
        </p:txBody>
      </p:sp>
      <p:cxnSp>
        <p:nvCxnSpPr>
          <p:cNvPr id="20" name="Straight Connector 19">
            <a:extLst>
              <a:ext uri="{FF2B5EF4-FFF2-40B4-BE49-F238E27FC236}">
                <a16:creationId xmlns:a16="http://schemas.microsoft.com/office/drawing/2014/main" id="{4BC0156A-0F0E-C2C7-BA6C-BF9E0B021688}"/>
              </a:ext>
            </a:extLst>
          </p:cNvPr>
          <p:cNvCxnSpPr>
            <a:cxnSpLocks/>
          </p:cNvCxnSpPr>
          <p:nvPr/>
        </p:nvCxnSpPr>
        <p:spPr>
          <a:xfrm flipV="1">
            <a:off x="3262920" y="1985109"/>
            <a:ext cx="0" cy="2391509"/>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28DB822-B374-3F56-1512-FA8361D0E3AF}"/>
              </a:ext>
            </a:extLst>
          </p:cNvPr>
          <p:cNvCxnSpPr>
            <a:cxnSpLocks/>
          </p:cNvCxnSpPr>
          <p:nvPr/>
        </p:nvCxnSpPr>
        <p:spPr>
          <a:xfrm flipV="1">
            <a:off x="1836613" y="1985109"/>
            <a:ext cx="0" cy="2391509"/>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7CAC46F-227C-4666-2088-803F7BF3AD5F}"/>
              </a:ext>
            </a:extLst>
          </p:cNvPr>
          <p:cNvCxnSpPr>
            <a:cxnSpLocks/>
          </p:cNvCxnSpPr>
          <p:nvPr/>
        </p:nvCxnSpPr>
        <p:spPr>
          <a:xfrm flipV="1">
            <a:off x="10726614" y="1985109"/>
            <a:ext cx="0" cy="2391509"/>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03E7AD0-F9AB-A71D-84EA-1416514ADD38}"/>
              </a:ext>
            </a:extLst>
          </p:cNvPr>
          <p:cNvCxnSpPr>
            <a:cxnSpLocks/>
          </p:cNvCxnSpPr>
          <p:nvPr/>
        </p:nvCxnSpPr>
        <p:spPr>
          <a:xfrm flipV="1">
            <a:off x="9323750" y="1977294"/>
            <a:ext cx="0" cy="2391509"/>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291986E-1EF9-0BB4-9121-2E68D00BF3E4}"/>
              </a:ext>
            </a:extLst>
          </p:cNvPr>
          <p:cNvCxnSpPr>
            <a:cxnSpLocks/>
          </p:cNvCxnSpPr>
          <p:nvPr/>
        </p:nvCxnSpPr>
        <p:spPr>
          <a:xfrm flipV="1">
            <a:off x="7897443" y="1977294"/>
            <a:ext cx="0" cy="2391509"/>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280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7EE59-3B42-F710-FE95-B7EB0FBD938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E9FCA2C-E290-2426-3F00-81EA660CFF41}"/>
              </a:ext>
            </a:extLst>
          </p:cNvPr>
          <p:cNvSpPr txBox="1">
            <a:spLocks/>
          </p:cNvSpPr>
          <p:nvPr/>
        </p:nvSpPr>
        <p:spPr>
          <a:xfrm>
            <a:off x="1055738" y="295042"/>
            <a:ext cx="10080523" cy="8718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a:solidFill>
                  <a:schemeClr val="tx2"/>
                </a:solidFill>
                <a:latin typeface="+mn-lt"/>
              </a:rPr>
              <a:t>Summary of Findings from State-wide Linkage Study</a:t>
            </a:r>
          </a:p>
        </p:txBody>
      </p:sp>
      <p:sp>
        <p:nvSpPr>
          <p:cNvPr id="3" name="Content Placeholder 2">
            <a:extLst>
              <a:ext uri="{FF2B5EF4-FFF2-40B4-BE49-F238E27FC236}">
                <a16:creationId xmlns:a16="http://schemas.microsoft.com/office/drawing/2014/main" id="{A93771F2-839F-03D6-F4F7-EB91451DD8C9}"/>
              </a:ext>
            </a:extLst>
          </p:cNvPr>
          <p:cNvSpPr txBox="1">
            <a:spLocks/>
          </p:cNvSpPr>
          <p:nvPr/>
        </p:nvSpPr>
        <p:spPr>
          <a:xfrm>
            <a:off x="2695994" y="1195257"/>
            <a:ext cx="8440267" cy="48490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kern="0" dirty="0">
                <a:solidFill>
                  <a:schemeClr val="accent6"/>
                </a:solidFill>
                <a:latin typeface="Helvetica Neue" panose="02000503000000020004"/>
                <a:ea typeface="Aptos" panose="020B0004020202020204" pitchFamily="34" charset="0"/>
              </a:rPr>
              <a:t>Higher </a:t>
            </a:r>
            <a:r>
              <a:rPr lang="en-US" sz="1800" b="1" kern="0" dirty="0">
                <a:solidFill>
                  <a:schemeClr val="accent6"/>
                </a:solidFill>
                <a:latin typeface="Helvetica Neue" panose="02000503000000020004"/>
                <a:ea typeface="Aptos" panose="020B0004020202020204" pitchFamily="34" charset="0"/>
              </a:rPr>
              <a:t>WF PM</a:t>
            </a:r>
            <a:r>
              <a:rPr lang="en-US" sz="1800" b="1" kern="0" baseline="-25000" dirty="0">
                <a:solidFill>
                  <a:schemeClr val="accent6"/>
                </a:solidFill>
                <a:latin typeface="Helvetica Neue" panose="02000503000000020004"/>
                <a:ea typeface="Aptos" panose="020B0004020202020204" pitchFamily="34" charset="0"/>
              </a:rPr>
              <a:t>2.5 </a:t>
            </a:r>
            <a:r>
              <a:rPr lang="en-US" sz="1800" kern="0" dirty="0">
                <a:solidFill>
                  <a:schemeClr val="accent6"/>
                </a:solidFill>
                <a:latin typeface="Helvetica Neue" panose="02000503000000020004"/>
                <a:ea typeface="Aptos" panose="020B0004020202020204" pitchFamily="34" charset="0"/>
              </a:rPr>
              <a:t>exposure concentrations and repeated high exposure episodes (</a:t>
            </a:r>
            <a:r>
              <a:rPr lang="en-US" sz="1800" b="1" kern="0" dirty="0">
                <a:solidFill>
                  <a:schemeClr val="accent6"/>
                </a:solidFill>
                <a:latin typeface="Helvetica Neue" panose="02000503000000020004"/>
                <a:ea typeface="Aptos" panose="020B0004020202020204" pitchFamily="34" charset="0"/>
              </a:rPr>
              <a:t>≥</a:t>
            </a:r>
            <a:r>
              <a:rPr lang="en-US" sz="1800" b="1" kern="0" dirty="0">
                <a:solidFill>
                  <a:schemeClr val="accent6"/>
                </a:solidFill>
                <a:latin typeface="Helvetica Neue" panose="02000503000000020004"/>
                <a:ea typeface="Times New Roman" panose="02020603050405020304" pitchFamily="18" charset="0"/>
              </a:rPr>
              <a:t>35</a:t>
            </a:r>
            <a:r>
              <a:rPr lang="en-US" sz="1800" b="1" kern="0" dirty="0">
                <a:solidFill>
                  <a:schemeClr val="accent6"/>
                </a:solidFill>
                <a:latin typeface="Helvetica Neue" panose="02000503000000020004"/>
                <a:ea typeface="Aptos" panose="020B0004020202020204" pitchFamily="34" charset="0"/>
              </a:rPr>
              <a:t> µg/m³)</a:t>
            </a:r>
            <a:r>
              <a:rPr lang="en-US" sz="1800" kern="0" dirty="0">
                <a:solidFill>
                  <a:schemeClr val="accent6"/>
                </a:solidFill>
                <a:latin typeface="Helvetica Neue" panose="02000503000000020004"/>
                <a:ea typeface="Aptos" panose="020B0004020202020204" pitchFamily="34" charset="0"/>
              </a:rPr>
              <a:t> were </a:t>
            </a:r>
            <a:r>
              <a:rPr lang="en-US" sz="1800" b="1" kern="0" dirty="0">
                <a:solidFill>
                  <a:schemeClr val="accent6"/>
                </a:solidFill>
                <a:latin typeface="Helvetica Neue" panose="02000503000000020004"/>
                <a:ea typeface="Aptos" panose="020B0004020202020204" pitchFamily="34" charset="0"/>
              </a:rPr>
              <a:t>associated with increased risk of ASD</a:t>
            </a:r>
            <a:endParaRPr lang="en-US" sz="1800" b="1" dirty="0">
              <a:solidFill>
                <a:schemeClr val="accent6"/>
              </a:solidFill>
              <a:latin typeface="Helvetica Neue" panose="02000503000000020004"/>
              <a:ea typeface="Aptos" panose="020B0004020202020204" pitchFamily="34" charset="0"/>
              <a:cs typeface="Times New Roman" panose="02020603050405020304" pitchFamily="18" charset="0"/>
            </a:endParaRPr>
          </a:p>
          <a:p>
            <a:pPr>
              <a:lnSpc>
                <a:spcPct val="100000"/>
              </a:lnSpc>
              <a:buFont typeface="Wingdings" panose="05000000000000000000" pitchFamily="2" charset="2"/>
              <a:buChar char="§"/>
            </a:pPr>
            <a:r>
              <a:rPr lang="en-US" sz="1600" dirty="0">
                <a:solidFill>
                  <a:schemeClr val="accent6"/>
                </a:solidFill>
                <a:latin typeface="Helvetica Neue" panose="02000503000000020004"/>
                <a:ea typeface="Aptos" panose="020B0004020202020204" pitchFamily="34" charset="0"/>
                <a:cs typeface="Times New Roman" panose="02020603050405020304" pitchFamily="18" charset="0"/>
              </a:rPr>
              <a:t>A one-IQR (1.18 µg/m3) increase in WF PM</a:t>
            </a:r>
            <a:r>
              <a:rPr lang="en-US" sz="1600" baseline="-25000" dirty="0">
                <a:solidFill>
                  <a:schemeClr val="accent6"/>
                </a:solidFill>
                <a:latin typeface="Helvetica Neue" panose="02000503000000020004"/>
                <a:ea typeface="Aptos" panose="020B0004020202020204" pitchFamily="34" charset="0"/>
                <a:cs typeface="Times New Roman" panose="02020603050405020304" pitchFamily="18" charset="0"/>
              </a:rPr>
              <a:t>2.5</a:t>
            </a:r>
            <a:r>
              <a:rPr lang="en-US" sz="1600" dirty="0">
                <a:solidFill>
                  <a:schemeClr val="accent6"/>
                </a:solidFill>
                <a:latin typeface="Helvetica Neue" panose="02000503000000020004"/>
                <a:ea typeface="Aptos" panose="020B0004020202020204" pitchFamily="34" charset="0"/>
                <a:cs typeface="Times New Roman" panose="02020603050405020304" pitchFamily="18" charset="0"/>
              </a:rPr>
              <a:t> exposure during pregnancy associated with </a:t>
            </a:r>
            <a:r>
              <a:rPr lang="en-US" sz="1600" b="1" dirty="0">
                <a:solidFill>
                  <a:schemeClr val="accent6"/>
                </a:solidFill>
                <a:latin typeface="Helvetica Neue" panose="02000503000000020004"/>
                <a:ea typeface="Aptos" panose="020B0004020202020204" pitchFamily="34" charset="0"/>
                <a:cs typeface="Times New Roman" panose="02020603050405020304" pitchFamily="18" charset="0"/>
              </a:rPr>
              <a:t>4%</a:t>
            </a:r>
            <a:r>
              <a:rPr lang="en-US" sz="1600" dirty="0">
                <a:solidFill>
                  <a:schemeClr val="accent6"/>
                </a:solidFill>
                <a:latin typeface="Helvetica Neue" panose="02000503000000020004"/>
                <a:ea typeface="Aptos" panose="020B0004020202020204" pitchFamily="34" charset="0"/>
                <a:cs typeface="Times New Roman" panose="02020603050405020304" pitchFamily="18" charset="0"/>
              </a:rPr>
              <a:t> increased ASD risk (95% CI: 1.03, 1.05), adjusting for non-WF PM</a:t>
            </a:r>
            <a:r>
              <a:rPr lang="en-US" sz="1600" baseline="-25000" dirty="0">
                <a:solidFill>
                  <a:schemeClr val="accent6"/>
                </a:solidFill>
                <a:latin typeface="Helvetica Neue" panose="02000503000000020004"/>
                <a:ea typeface="Aptos" panose="020B0004020202020204" pitchFamily="34" charset="0"/>
                <a:cs typeface="Times New Roman" panose="02020603050405020304" pitchFamily="18" charset="0"/>
              </a:rPr>
              <a:t>2.5</a:t>
            </a:r>
            <a:r>
              <a:rPr lang="en-US" sz="1600" dirty="0">
                <a:solidFill>
                  <a:schemeClr val="accent6"/>
                </a:solidFill>
                <a:latin typeface="Helvetica Neue" panose="02000503000000020004"/>
                <a:ea typeface="Aptos" panose="020B0004020202020204" pitchFamily="34" charset="0"/>
                <a:cs typeface="Times New Roman" panose="02020603050405020304" pitchFamily="18" charset="0"/>
              </a:rPr>
              <a:t> and key maternal and demographic covariates</a:t>
            </a:r>
          </a:p>
          <a:p>
            <a:pPr>
              <a:lnSpc>
                <a:spcPct val="100000"/>
              </a:lnSpc>
              <a:buFont typeface="Wingdings" panose="05000000000000000000" pitchFamily="2" charset="2"/>
              <a:buChar char="§"/>
            </a:pPr>
            <a:r>
              <a:rPr lang="en-US" sz="1600" dirty="0">
                <a:solidFill>
                  <a:schemeClr val="accent6"/>
                </a:solidFill>
                <a:latin typeface="Helvetica Neue" panose="02000503000000020004"/>
                <a:ea typeface="Aptos" panose="020B0004020202020204" pitchFamily="34" charset="0"/>
                <a:cs typeface="Times New Roman" panose="02020603050405020304" pitchFamily="18" charset="0"/>
              </a:rPr>
              <a:t>Pregnancies </a:t>
            </a:r>
            <a:r>
              <a:rPr lang="en-US" sz="1600" b="1" dirty="0">
                <a:solidFill>
                  <a:schemeClr val="accent6"/>
                </a:solidFill>
                <a:latin typeface="Helvetica Neue" panose="02000503000000020004"/>
                <a:ea typeface="Aptos" panose="020B0004020202020204" pitchFamily="34" charset="0"/>
                <a:cs typeface="Times New Roman" panose="02020603050405020304" pitchFamily="18" charset="0"/>
              </a:rPr>
              <a:t>top 10% exposure had 17% increased ASD</a:t>
            </a:r>
            <a:r>
              <a:rPr lang="en-US" sz="1600" dirty="0">
                <a:solidFill>
                  <a:schemeClr val="accent6"/>
                </a:solidFill>
                <a:latin typeface="Helvetica Neue" panose="02000503000000020004"/>
                <a:ea typeface="Aptos" panose="020B0004020202020204" pitchFamily="34" charset="0"/>
                <a:cs typeface="Times New Roman" panose="02020603050405020304" pitchFamily="18" charset="0"/>
              </a:rPr>
              <a:t> risk (95% CI: 1.14,1.21) </a:t>
            </a:r>
            <a:br>
              <a:rPr lang="en-US" sz="1600" dirty="0">
                <a:solidFill>
                  <a:schemeClr val="accent6"/>
                </a:solidFill>
                <a:latin typeface="Helvetica Neue" panose="02000503000000020004"/>
                <a:ea typeface="Aptos" panose="020B0004020202020204" pitchFamily="34" charset="0"/>
                <a:cs typeface="Times New Roman" panose="02020603050405020304" pitchFamily="18" charset="0"/>
              </a:rPr>
            </a:br>
            <a:r>
              <a:rPr lang="en-US" sz="1600" dirty="0">
                <a:solidFill>
                  <a:schemeClr val="accent6"/>
                </a:solidFill>
                <a:latin typeface="Helvetica Neue" panose="02000503000000020004"/>
                <a:ea typeface="Aptos" panose="020B0004020202020204" pitchFamily="34" charset="0"/>
                <a:cs typeface="Times New Roman" panose="02020603050405020304" pitchFamily="18" charset="0"/>
              </a:rPr>
              <a:t>while those in 90th–50th percentile had modest 3% increased risk (95% CI: 1.01, 1.04), compared to those below the median exposure</a:t>
            </a:r>
          </a:p>
          <a:p>
            <a:pPr>
              <a:lnSpc>
                <a:spcPct val="100000"/>
              </a:lnSpc>
              <a:buFont typeface="Wingdings" panose="05000000000000000000" pitchFamily="2" charset="2"/>
              <a:buChar char="§"/>
            </a:pPr>
            <a:r>
              <a:rPr lang="en-US" sz="1600" b="1" dirty="0">
                <a:solidFill>
                  <a:schemeClr val="accent6"/>
                </a:solidFill>
                <a:latin typeface="Helvetica Neue" panose="02000503000000020004"/>
                <a:ea typeface="Aptos" panose="020B0004020202020204" pitchFamily="34" charset="0"/>
                <a:cs typeface="Times New Roman" panose="02020603050405020304" pitchFamily="18" charset="0"/>
              </a:rPr>
              <a:t>Number of distinct high-exposure episodes </a:t>
            </a:r>
            <a:r>
              <a:rPr lang="en-US" sz="1600" dirty="0">
                <a:solidFill>
                  <a:schemeClr val="accent6"/>
                </a:solidFill>
                <a:latin typeface="Helvetica Neue" panose="02000503000000020004"/>
                <a:ea typeface="Aptos" panose="020B0004020202020204" pitchFamily="34" charset="0"/>
                <a:cs typeface="Times New Roman" panose="02020603050405020304" pitchFamily="18" charset="0"/>
              </a:rPr>
              <a:t>increased risk, each additional episode of WF PM</a:t>
            </a:r>
            <a:r>
              <a:rPr lang="en-US" sz="1600" baseline="-25000" dirty="0">
                <a:solidFill>
                  <a:schemeClr val="accent6"/>
                </a:solidFill>
                <a:latin typeface="Helvetica Neue" panose="02000503000000020004"/>
                <a:ea typeface="Aptos" panose="020B0004020202020204" pitchFamily="34" charset="0"/>
                <a:cs typeface="Times New Roman" panose="02020603050405020304" pitchFamily="18" charset="0"/>
              </a:rPr>
              <a:t>2.5</a:t>
            </a:r>
            <a:r>
              <a:rPr lang="en-US" sz="1600" dirty="0">
                <a:solidFill>
                  <a:schemeClr val="accent6"/>
                </a:solidFill>
                <a:latin typeface="Helvetica Neue" panose="02000503000000020004"/>
                <a:ea typeface="Aptos" panose="020B0004020202020204" pitchFamily="34" charset="0"/>
                <a:cs typeface="Times New Roman" panose="02020603050405020304" pitchFamily="18" charset="0"/>
              </a:rPr>
              <a:t> ≥35 µg/m³ after 3-day unexposed washout period increased risk by 10% (95% CI: 1.08, 1.12) and after a 7-day washout period by 12% (95% CI:1.09, 1.14)</a:t>
            </a:r>
          </a:p>
          <a:p>
            <a:pPr>
              <a:lnSpc>
                <a:spcPct val="100000"/>
              </a:lnSpc>
              <a:buFont typeface="Wingdings" panose="05000000000000000000" pitchFamily="2" charset="2"/>
              <a:buChar char="§"/>
            </a:pPr>
            <a:r>
              <a:rPr lang="en-US" sz="1600" dirty="0">
                <a:solidFill>
                  <a:schemeClr val="accent6"/>
                </a:solidFill>
                <a:latin typeface="Helvetica Neue" panose="02000503000000020004"/>
                <a:ea typeface="Aptos" panose="020B0004020202020204" pitchFamily="34" charset="0"/>
                <a:cs typeface="Times New Roman" panose="02020603050405020304" pitchFamily="18" charset="0"/>
              </a:rPr>
              <a:t>Lower-intensity WF exposure events (≥9 µg/m³) showed no associations – </a:t>
            </a:r>
            <a:r>
              <a:rPr lang="en-US" sz="1600" b="1" dirty="0">
                <a:solidFill>
                  <a:schemeClr val="accent6"/>
                </a:solidFill>
                <a:latin typeface="Helvetica Neue" panose="02000503000000020004"/>
                <a:ea typeface="Aptos" panose="020B0004020202020204" pitchFamily="34" charset="0"/>
                <a:cs typeface="Times New Roman" panose="02020603050405020304" pitchFamily="18" charset="0"/>
              </a:rPr>
              <a:t>threshold</a:t>
            </a:r>
          </a:p>
          <a:p>
            <a:pPr>
              <a:lnSpc>
                <a:spcPct val="100000"/>
              </a:lnSpc>
              <a:buFont typeface="Wingdings" panose="05000000000000000000" pitchFamily="2" charset="2"/>
              <a:buChar char="§"/>
            </a:pPr>
            <a:r>
              <a:rPr lang="en-US" sz="1600" b="1" dirty="0">
                <a:solidFill>
                  <a:schemeClr val="accent6"/>
                </a:solidFill>
                <a:latin typeface="Helvetica Neue" panose="02000503000000020004"/>
                <a:ea typeface="Aptos" panose="020B0004020202020204" pitchFamily="34" charset="0"/>
                <a:cs typeface="Times New Roman" panose="02020603050405020304" pitchFamily="18" charset="0"/>
              </a:rPr>
              <a:t>Associations most pronounced among children in lowest quartile of background PM</a:t>
            </a:r>
            <a:r>
              <a:rPr lang="en-US" sz="1600" b="1" baseline="-25000" dirty="0">
                <a:solidFill>
                  <a:schemeClr val="accent6"/>
                </a:solidFill>
                <a:latin typeface="Helvetica Neue" panose="02000503000000020004"/>
                <a:ea typeface="Aptos" panose="020B0004020202020204" pitchFamily="34" charset="0"/>
                <a:cs typeface="Times New Roman" panose="02020603050405020304" pitchFamily="18" charset="0"/>
              </a:rPr>
              <a:t>2.5</a:t>
            </a:r>
            <a:r>
              <a:rPr lang="en-US" sz="1600" b="1" dirty="0">
                <a:solidFill>
                  <a:schemeClr val="accent6"/>
                </a:solidFill>
                <a:latin typeface="Helvetica Neue" panose="02000503000000020004"/>
                <a:ea typeface="Aptos" panose="020B0004020202020204" pitchFamily="34" charset="0"/>
                <a:cs typeface="Times New Roman" panose="02020603050405020304" pitchFamily="18" charset="0"/>
              </a:rPr>
              <a:t> </a:t>
            </a:r>
            <a:r>
              <a:rPr lang="en-US" sz="1600" dirty="0">
                <a:solidFill>
                  <a:schemeClr val="accent6"/>
                </a:solidFill>
                <a:latin typeface="Helvetica Neue" panose="02000503000000020004"/>
                <a:ea typeface="Aptos" panose="020B0004020202020204" pitchFamily="34" charset="0"/>
                <a:cs typeface="Times New Roman" panose="02020603050405020304" pitchFamily="18" charset="0"/>
              </a:rPr>
              <a:t>with pregnancy &gt;90th percentile wildfire PM</a:t>
            </a:r>
            <a:r>
              <a:rPr lang="en-US" sz="1600" baseline="-25000" dirty="0">
                <a:solidFill>
                  <a:schemeClr val="accent6"/>
                </a:solidFill>
                <a:latin typeface="Helvetica Neue" panose="02000503000000020004"/>
                <a:ea typeface="Aptos" panose="020B0004020202020204" pitchFamily="34" charset="0"/>
                <a:cs typeface="Times New Roman" panose="02020603050405020304" pitchFamily="18" charset="0"/>
              </a:rPr>
              <a:t>2.5</a:t>
            </a:r>
            <a:r>
              <a:rPr lang="en-US" sz="1600" dirty="0">
                <a:solidFill>
                  <a:schemeClr val="accent6"/>
                </a:solidFill>
                <a:latin typeface="Helvetica Neue" panose="02000503000000020004"/>
                <a:ea typeface="Aptos" panose="020B0004020202020204" pitchFamily="34" charset="0"/>
                <a:cs typeface="Times New Roman" panose="02020603050405020304" pitchFamily="18" charset="0"/>
              </a:rPr>
              <a:t> increasing the odds of ASD by </a:t>
            </a:r>
            <a:r>
              <a:rPr lang="en-US" sz="1600" b="1" dirty="0">
                <a:solidFill>
                  <a:schemeClr val="accent6"/>
                </a:solidFill>
                <a:latin typeface="Helvetica Neue" panose="02000503000000020004"/>
                <a:ea typeface="Aptos" panose="020B0004020202020204" pitchFamily="34" charset="0"/>
                <a:cs typeface="Times New Roman" panose="02020603050405020304" pitchFamily="18" charset="0"/>
              </a:rPr>
              <a:t>50%</a:t>
            </a:r>
          </a:p>
          <a:p>
            <a:pPr>
              <a:lnSpc>
                <a:spcPct val="100000"/>
              </a:lnSpc>
              <a:buFont typeface="Wingdings" panose="05000000000000000000" pitchFamily="2" charset="2"/>
              <a:buChar char="§"/>
            </a:pPr>
            <a:r>
              <a:rPr lang="en-US" sz="1600" dirty="0">
                <a:solidFill>
                  <a:schemeClr val="accent6"/>
                </a:solidFill>
                <a:latin typeface="Helvetica Neue" panose="02000503000000020004"/>
                <a:ea typeface="Aptos" panose="020B0004020202020204" pitchFamily="34" charset="0"/>
                <a:cs typeface="Times New Roman" panose="02020603050405020304" pitchFamily="18" charset="0"/>
              </a:rPr>
              <a:t>Sex differences were minimal, but </a:t>
            </a:r>
            <a:r>
              <a:rPr lang="en-US" sz="1600" b="1" dirty="0">
                <a:solidFill>
                  <a:schemeClr val="accent6"/>
                </a:solidFill>
                <a:latin typeface="Helvetica Neue" panose="02000503000000020004"/>
                <a:ea typeface="Aptos" panose="020B0004020202020204" pitchFamily="34" charset="0"/>
                <a:cs typeface="Times New Roman" panose="02020603050405020304" pitchFamily="18" charset="0"/>
              </a:rPr>
              <a:t>stronger associations for WUI-related PM</a:t>
            </a:r>
            <a:r>
              <a:rPr lang="en-US" sz="1600" b="1" baseline="-25000" dirty="0">
                <a:solidFill>
                  <a:schemeClr val="accent6"/>
                </a:solidFill>
                <a:latin typeface="Helvetica Neue" panose="02000503000000020004"/>
                <a:ea typeface="Aptos" panose="020B0004020202020204" pitchFamily="34" charset="0"/>
                <a:cs typeface="Times New Roman" panose="02020603050405020304" pitchFamily="18" charset="0"/>
              </a:rPr>
              <a:t>2.5</a:t>
            </a:r>
            <a:r>
              <a:rPr lang="en-US" sz="1600" b="1" dirty="0">
                <a:solidFill>
                  <a:schemeClr val="accent6"/>
                </a:solidFill>
                <a:latin typeface="Helvetica Neue" panose="02000503000000020004"/>
                <a:ea typeface="Aptos" panose="020B0004020202020204" pitchFamily="34" charset="0"/>
                <a:cs typeface="Times New Roman" panose="02020603050405020304" pitchFamily="18" charset="0"/>
              </a:rPr>
              <a:t> and high exposure episodes for males</a:t>
            </a:r>
          </a:p>
        </p:txBody>
      </p:sp>
      <p:sp>
        <p:nvSpPr>
          <p:cNvPr id="8" name="Content Placeholder 2">
            <a:extLst>
              <a:ext uri="{FF2B5EF4-FFF2-40B4-BE49-F238E27FC236}">
                <a16:creationId xmlns:a16="http://schemas.microsoft.com/office/drawing/2014/main" id="{C639A19A-B317-6130-A79F-D06B17F35A8C}"/>
              </a:ext>
            </a:extLst>
          </p:cNvPr>
          <p:cNvSpPr txBox="1">
            <a:spLocks/>
          </p:cNvSpPr>
          <p:nvPr/>
        </p:nvSpPr>
        <p:spPr>
          <a:xfrm>
            <a:off x="6608460" y="6364914"/>
            <a:ext cx="5229972" cy="430085"/>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dirty="0">
                <a:solidFill>
                  <a:schemeClr val="accent2"/>
                </a:solidFill>
              </a:rPr>
              <a:t>By Karl O’Sharkey (UCLA)</a:t>
            </a:r>
          </a:p>
          <a:p>
            <a:pPr marL="457200" lvl="1" indent="0">
              <a:buFont typeface="Arial" panose="020B0604020202020204" pitchFamily="34" charset="0"/>
              <a:buNone/>
            </a:pPr>
            <a:endParaRPr lang="en-US" dirty="0">
              <a:solidFill>
                <a:schemeClr val="accent2"/>
              </a:solidFill>
            </a:endParaRPr>
          </a:p>
        </p:txBody>
      </p:sp>
      <p:pic>
        <p:nvPicPr>
          <p:cNvPr id="9" name="Picture Placeholder 6">
            <a:extLst>
              <a:ext uri="{FF2B5EF4-FFF2-40B4-BE49-F238E27FC236}">
                <a16:creationId xmlns:a16="http://schemas.microsoft.com/office/drawing/2014/main" id="{18D8B48A-6B85-30FF-D946-FBF2321963A3}"/>
              </a:ext>
            </a:extLst>
          </p:cNvPr>
          <p:cNvPicPr>
            <a:picLocks noChangeAspect="1"/>
          </p:cNvPicPr>
          <p:nvPr/>
        </p:nvPicPr>
        <p:blipFill>
          <a:blip r:embed="rId2"/>
          <a:srcRect l="38769" r="39615"/>
          <a:stretch/>
        </p:blipFill>
        <p:spPr>
          <a:xfrm>
            <a:off x="430139" y="1320618"/>
            <a:ext cx="2086920" cy="4827347"/>
          </a:xfrm>
          <a:prstGeom prst="rect">
            <a:avLst/>
          </a:prstGeom>
        </p:spPr>
      </p:pic>
    </p:spTree>
    <p:extLst>
      <p:ext uri="{BB962C8B-B14F-4D97-AF65-F5344CB8AC3E}">
        <p14:creationId xmlns:p14="http://schemas.microsoft.com/office/powerpoint/2010/main" val="2825227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E6DD7-26F6-7461-3087-D9EA8AFC9C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245AB5-C1AE-9447-6617-CC27E740DA3A}"/>
              </a:ext>
            </a:extLst>
          </p:cNvPr>
          <p:cNvSpPr>
            <a:spLocks noGrp="1"/>
          </p:cNvSpPr>
          <p:nvPr>
            <p:ph type="ctrTitle"/>
          </p:nvPr>
        </p:nvSpPr>
        <p:spPr>
          <a:xfrm>
            <a:off x="1396230" y="427982"/>
            <a:ext cx="9144000" cy="451249"/>
          </a:xfrm>
        </p:spPr>
        <p:txBody>
          <a:bodyPr anchor="ctr">
            <a:normAutofit/>
          </a:bodyPr>
          <a:lstStyle/>
          <a:p>
            <a:r>
              <a:rPr lang="en-US" sz="2600"/>
              <a:t>Conclusions</a:t>
            </a:r>
          </a:p>
        </p:txBody>
      </p:sp>
      <p:sp>
        <p:nvSpPr>
          <p:cNvPr id="7" name="Content Placeholder 6">
            <a:extLst>
              <a:ext uri="{FF2B5EF4-FFF2-40B4-BE49-F238E27FC236}">
                <a16:creationId xmlns:a16="http://schemas.microsoft.com/office/drawing/2014/main" id="{5413E530-3003-4BF3-334F-1B591C89D503}"/>
              </a:ext>
            </a:extLst>
          </p:cNvPr>
          <p:cNvSpPr>
            <a:spLocks noGrp="1"/>
          </p:cNvSpPr>
          <p:nvPr>
            <p:ph idx="1"/>
          </p:nvPr>
        </p:nvSpPr>
        <p:spPr>
          <a:xfrm>
            <a:off x="1396230" y="1428814"/>
            <a:ext cx="6847206" cy="4459479"/>
          </a:xfrm>
        </p:spPr>
        <p:txBody>
          <a:bodyPr>
            <a:normAutofit/>
          </a:bodyPr>
          <a:lstStyle/>
          <a:p>
            <a:pPr marL="285750" indent="-285750">
              <a:spcAft>
                <a:spcPts val="600"/>
              </a:spcAft>
            </a:pPr>
            <a:r>
              <a:rPr lang="en-US" sz="1700"/>
              <a:t>Wildfire smoke exposure during pregnancy may increase risk for autism and other behavioral outcomes, especially in areas with lower background air pollution, and potentially for males</a:t>
            </a:r>
          </a:p>
          <a:p>
            <a:pPr marL="285750" indent="-285750">
              <a:spcAft>
                <a:spcPts val="600"/>
              </a:spcAft>
            </a:pPr>
            <a:r>
              <a:rPr lang="en-US" sz="1700"/>
              <a:t>However, in higher pollution settings, wildfire smoke may contribute to pregnancy loss, introducing live birth bias that could be attenuating observed associations</a:t>
            </a:r>
          </a:p>
          <a:p>
            <a:pPr marL="285750" indent="-285750">
              <a:spcAft>
                <a:spcPts val="600"/>
              </a:spcAft>
            </a:pPr>
            <a:r>
              <a:rPr lang="en-US" sz="1700"/>
              <a:t>Associations were strongest for high-intensity, episodic wildfire exposures – low-concentration exposures were not associated with increased risk</a:t>
            </a:r>
          </a:p>
          <a:p>
            <a:pPr marL="285750" indent="-285750">
              <a:spcAft>
                <a:spcPts val="600"/>
              </a:spcAft>
            </a:pPr>
            <a:r>
              <a:rPr lang="en-US" sz="1700"/>
              <a:t>Findings highlight the potential for long-lasting neurodevelopmental disturbances associated with extreme and recurrent wildfire smoke exposure in pregnancy</a:t>
            </a:r>
          </a:p>
          <a:p>
            <a:pPr marL="285750" indent="-285750">
              <a:spcAft>
                <a:spcPts val="600"/>
              </a:spcAft>
            </a:pPr>
            <a:r>
              <a:rPr lang="en-US" sz="1700"/>
              <a:t>More research will be done to identify critical exposure windows and to understand key exposure components and mechanisms to inform public health risk mitigation strategies</a:t>
            </a:r>
          </a:p>
        </p:txBody>
      </p:sp>
      <p:pic>
        <p:nvPicPr>
          <p:cNvPr id="11" name="Picture 4" descr="Mother carrying child and staring out the window.">
            <a:extLst>
              <a:ext uri="{FF2B5EF4-FFF2-40B4-BE49-F238E27FC236}">
                <a16:creationId xmlns:a16="http://schemas.microsoft.com/office/drawing/2014/main" id="{30A5EB4E-18E3-10E4-1769-B7E6A299E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43" r="32142"/>
          <a:stretch>
            <a:fillRect/>
          </a:stretch>
        </p:blipFill>
        <p:spPr bwMode="auto">
          <a:xfrm>
            <a:off x="8433936" y="1428814"/>
            <a:ext cx="2934517" cy="4459479"/>
          </a:xfrm>
          <a:prstGeom prst="rect">
            <a:avLst/>
          </a:prstGeom>
          <a:solidFill>
            <a:srgbClr val="FFFFFF"/>
          </a:solidFill>
        </p:spPr>
      </p:pic>
    </p:spTree>
    <p:extLst>
      <p:ext uri="{BB962C8B-B14F-4D97-AF65-F5344CB8AC3E}">
        <p14:creationId xmlns:p14="http://schemas.microsoft.com/office/powerpoint/2010/main" val="3706568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0BB922-0D08-4F9A-81DF-6F4799F1EB42}"/>
              </a:ext>
            </a:extLst>
          </p:cNvPr>
          <p:cNvSpPr>
            <a:spLocks noGrp="1"/>
          </p:cNvSpPr>
          <p:nvPr>
            <p:ph type="ctrTitle"/>
          </p:nvPr>
        </p:nvSpPr>
        <p:spPr>
          <a:xfrm>
            <a:off x="933242" y="427982"/>
            <a:ext cx="9633157" cy="451249"/>
          </a:xfrm>
        </p:spPr>
        <p:txBody>
          <a:bodyPr/>
          <a:lstStyle/>
          <a:p>
            <a:r>
              <a:rPr lang="en-US" dirty="0"/>
              <a:t>Prenatal Wildfire Exposure and Child Developmental Health</a:t>
            </a:r>
          </a:p>
        </p:txBody>
      </p:sp>
      <p:sp>
        <p:nvSpPr>
          <p:cNvPr id="5" name="Content Placeholder 4">
            <a:extLst>
              <a:ext uri="{FF2B5EF4-FFF2-40B4-BE49-F238E27FC236}">
                <a16:creationId xmlns:a16="http://schemas.microsoft.com/office/drawing/2014/main" id="{4CB6B693-DE71-6B8D-629D-F7E9445983CF}"/>
              </a:ext>
            </a:extLst>
          </p:cNvPr>
          <p:cNvSpPr>
            <a:spLocks noGrp="1"/>
          </p:cNvSpPr>
          <p:nvPr>
            <p:ph idx="1"/>
          </p:nvPr>
        </p:nvSpPr>
        <p:spPr>
          <a:xfrm>
            <a:off x="803084" y="1687425"/>
            <a:ext cx="7266857" cy="4440444"/>
          </a:xfrm>
        </p:spPr>
        <p:txBody>
          <a:bodyPr>
            <a:normAutofit/>
          </a:bodyPr>
          <a:lstStyle/>
          <a:p>
            <a:r>
              <a:rPr lang="en-US" dirty="0"/>
              <a:t>Prenatal wildfire exposure associated with </a:t>
            </a:r>
            <a:r>
              <a:rPr lang="en-US" b="1" dirty="0"/>
              <a:t>birth outcomes </a:t>
            </a:r>
            <a:r>
              <a:rPr lang="en-US" dirty="0"/>
              <a:t>including birth weight, preterm birth, gastroschisis</a:t>
            </a:r>
          </a:p>
          <a:p>
            <a:r>
              <a:rPr lang="en-US" dirty="0"/>
              <a:t>Questions remain on key exposure timing, those most vulnerable, </a:t>
            </a:r>
            <a:r>
              <a:rPr lang="en-US" b="1" dirty="0"/>
              <a:t>mechanisms involved</a:t>
            </a:r>
            <a:r>
              <a:rPr lang="en-US" dirty="0"/>
              <a:t> </a:t>
            </a:r>
          </a:p>
          <a:p>
            <a:r>
              <a:rPr lang="en-US" dirty="0"/>
              <a:t>No studies on </a:t>
            </a:r>
            <a:r>
              <a:rPr lang="en-US" b="1" dirty="0"/>
              <a:t>longer-term child outcomes, </a:t>
            </a:r>
            <a:br>
              <a:rPr lang="en-US" b="1" dirty="0"/>
            </a:br>
            <a:r>
              <a:rPr lang="en-US" dirty="0"/>
              <a:t>including </a:t>
            </a:r>
            <a:r>
              <a:rPr lang="en-US" b="1" dirty="0"/>
              <a:t>neurodevelopmental </a:t>
            </a:r>
            <a:r>
              <a:rPr lang="en-US" dirty="0"/>
              <a:t>and</a:t>
            </a:r>
            <a:r>
              <a:rPr lang="en-US" b="1" dirty="0"/>
              <a:t> behavioral outcomes</a:t>
            </a:r>
          </a:p>
        </p:txBody>
      </p:sp>
      <p:pic>
        <p:nvPicPr>
          <p:cNvPr id="7" name="Picture 2" descr="13 things I wish I had known before I got pregnant | Science | In-depth  reporting on science and technology | DW | 10.09.2021">
            <a:extLst>
              <a:ext uri="{FF2B5EF4-FFF2-40B4-BE49-F238E27FC236}">
                <a16:creationId xmlns:a16="http://schemas.microsoft.com/office/drawing/2014/main" id="{CD258C2B-139D-2554-166D-B20D9B28F8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71" t="-2788" r="14204" b="-16364"/>
          <a:stretch>
            <a:fillRect/>
          </a:stretch>
        </p:blipFill>
        <p:spPr bwMode="auto">
          <a:xfrm>
            <a:off x="7644036" y="1612239"/>
            <a:ext cx="4159344" cy="4154614"/>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a:solidFill>
            <a:schemeClr val="accent6">
              <a:lumMod val="50000"/>
            </a:schemeClr>
          </a:solidFill>
        </p:spPr>
      </p:pic>
    </p:spTree>
    <p:extLst>
      <p:ext uri="{BB962C8B-B14F-4D97-AF65-F5344CB8AC3E}">
        <p14:creationId xmlns:p14="http://schemas.microsoft.com/office/powerpoint/2010/main" val="371603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7120-7C34-E730-436F-228438E85196}"/>
              </a:ext>
            </a:extLst>
          </p:cNvPr>
          <p:cNvSpPr>
            <a:spLocks noGrp="1"/>
          </p:cNvSpPr>
          <p:nvPr>
            <p:ph type="ctrTitle"/>
          </p:nvPr>
        </p:nvSpPr>
        <p:spPr/>
        <p:txBody>
          <a:bodyPr/>
          <a:lstStyle/>
          <a:p>
            <a:r>
              <a:rPr lang="en-US" dirty="0"/>
              <a:t>Evidence for Protective Effects by B-Vitamins / Folic Acid</a:t>
            </a:r>
          </a:p>
        </p:txBody>
      </p:sp>
      <p:pic>
        <p:nvPicPr>
          <p:cNvPr id="4" name="Content Placeholder 3">
            <a:extLst>
              <a:ext uri="{FF2B5EF4-FFF2-40B4-BE49-F238E27FC236}">
                <a16:creationId xmlns:a16="http://schemas.microsoft.com/office/drawing/2014/main" id="{3B657A81-91DC-5423-2914-C9AFF12F2E83}"/>
              </a:ext>
            </a:extLst>
          </p:cNvPr>
          <p:cNvPicPr>
            <a:picLocks noGrp="1" noChangeAspect="1"/>
          </p:cNvPicPr>
          <p:nvPr>
            <p:ph idx="1"/>
          </p:nvPr>
        </p:nvPicPr>
        <p:blipFill rotWithShape="1">
          <a:blip r:embed="rId3"/>
          <a:srcRect t="15432" r="6217"/>
          <a:stretch>
            <a:fillRect/>
          </a:stretch>
        </p:blipFill>
        <p:spPr>
          <a:xfrm>
            <a:off x="1396229" y="1098755"/>
            <a:ext cx="9143999" cy="3760840"/>
          </a:xfrm>
          <a:prstGeom prst="rect">
            <a:avLst/>
          </a:prstGeom>
        </p:spPr>
      </p:pic>
      <p:sp>
        <p:nvSpPr>
          <p:cNvPr id="8" name="TextBox 7">
            <a:extLst>
              <a:ext uri="{FF2B5EF4-FFF2-40B4-BE49-F238E27FC236}">
                <a16:creationId xmlns:a16="http://schemas.microsoft.com/office/drawing/2014/main" id="{64BDB76F-3131-0648-AF90-BC56F897612E}"/>
              </a:ext>
            </a:extLst>
          </p:cNvPr>
          <p:cNvSpPr txBox="1"/>
          <p:nvPr/>
        </p:nvSpPr>
        <p:spPr>
          <a:xfrm>
            <a:off x="1319981" y="4966564"/>
            <a:ext cx="9682316" cy="1200329"/>
          </a:xfrm>
          <a:prstGeom prst="rect">
            <a:avLst/>
          </a:prstGeom>
          <a:noFill/>
        </p:spPr>
        <p:txBody>
          <a:bodyPr wrap="square">
            <a:spAutoFit/>
          </a:bodyPr>
          <a:lstStyle/>
          <a:p>
            <a:r>
              <a:rPr lang="en-US" sz="1800" b="0" i="0" u="none" strike="noStrike" baseline="0" dirty="0">
                <a:latin typeface="AdvOT6c1def61.B"/>
              </a:rPr>
              <a:t>PM</a:t>
            </a:r>
            <a:r>
              <a:rPr lang="en-US" sz="1800" b="0" i="0" u="none" strike="noStrike" baseline="-25000" dirty="0">
                <a:latin typeface="AdvOT6c1def61.B"/>
              </a:rPr>
              <a:t>2.5</a:t>
            </a:r>
            <a:r>
              <a:rPr lang="en-US" sz="1800" b="0" i="0" u="none" strike="noStrike" baseline="0" dirty="0">
                <a:latin typeface="AdvOT6c1def61.B"/>
              </a:rPr>
              <a:t> induced methylation changes in genes involved in mitochondrial oxidative energy metabolism. S</a:t>
            </a:r>
            <a:r>
              <a:rPr lang="en-US" dirty="0">
                <a:latin typeface="AdvOT6c1def61.B"/>
              </a:rPr>
              <a:t>upplementation with </a:t>
            </a:r>
            <a:r>
              <a:rPr lang="en-US" sz="1800" b="0" i="0" u="none" strike="noStrike" baseline="0" dirty="0">
                <a:latin typeface="AdvOT6c1def61.B"/>
              </a:rPr>
              <a:t>vitamin</a:t>
            </a:r>
            <a:r>
              <a:rPr lang="en-US" dirty="0">
                <a:latin typeface="AdvOT6c1def61.B"/>
              </a:rPr>
              <a:t> B6, B12 and folic acid</a:t>
            </a:r>
            <a:r>
              <a:rPr lang="en-US" sz="1800" b="0" i="0" u="none" strike="noStrike" baseline="0" dirty="0">
                <a:latin typeface="AdvOT6c1def61.B"/>
              </a:rPr>
              <a:t> prevented these changes. Likewise, PM</a:t>
            </a:r>
            <a:r>
              <a:rPr lang="en-US" sz="1800" b="0" i="0" u="none" strike="noStrike" baseline="-25000" dirty="0">
                <a:latin typeface="AdvOT6c1def61.B"/>
              </a:rPr>
              <a:t>2.5</a:t>
            </a:r>
            <a:r>
              <a:rPr lang="en-US" sz="1800" b="0" i="0" u="none" strike="noStrike" baseline="0" dirty="0">
                <a:latin typeface="AdvOT6c1def61.B"/>
              </a:rPr>
              <a:t> depleted </a:t>
            </a:r>
            <a:r>
              <a:rPr lang="it-IT" dirty="0">
                <a:latin typeface="AdvOT6c1def61.B"/>
              </a:rPr>
              <a:t>mitochondrial DNA content by </a:t>
            </a:r>
            <a:r>
              <a:rPr lang="en-US" sz="1800" b="0" i="0" u="none" strike="noStrike" baseline="0" dirty="0">
                <a:latin typeface="AdvOT6c1def61.B"/>
              </a:rPr>
              <a:t>11.1% [95% </a:t>
            </a:r>
            <a:r>
              <a:rPr lang="it-IT" sz="1800" b="0" i="0" u="none" strike="noStrike" baseline="0" dirty="0">
                <a:latin typeface="AdvOT6c1def61.B"/>
              </a:rPr>
              <a:t>CI: 0.4%, 21.7%; </a:t>
            </a:r>
            <a:r>
              <a:rPr lang="it-IT" sz="1800" b="0" i="1" u="none" strike="noStrike" baseline="0" dirty="0">
                <a:latin typeface="AdvOT1a8a9c4a.BI"/>
              </a:rPr>
              <a:t>P</a:t>
            </a:r>
            <a:r>
              <a:rPr lang="it-IT" sz="1800" b="0" i="0" u="none" strike="noStrike" baseline="0" dirty="0">
                <a:latin typeface="AdvOT1a8a9c4a.BI"/>
              </a:rPr>
              <a:t> </a:t>
            </a:r>
            <a:r>
              <a:rPr lang="it-IT" sz="1800" b="0" i="0" u="none" strike="noStrike" baseline="0" dirty="0">
                <a:latin typeface="AdvOT8b40f9c2.B"/>
              </a:rPr>
              <a:t>= </a:t>
            </a:r>
            <a:r>
              <a:rPr lang="it-IT" sz="1800" b="0" i="0" u="none" strike="noStrike" baseline="0" dirty="0">
                <a:latin typeface="AdvOT6c1def61.B"/>
              </a:rPr>
              <a:t>0.04] </a:t>
            </a:r>
            <a:r>
              <a:rPr lang="en-US" sz="1800" b="0" i="0" u="none" strike="noStrike" baseline="0" dirty="0">
                <a:latin typeface="AdvOT6c1def61.B"/>
              </a:rPr>
              <a:t>compared with sham, and B-vitamin supplementation attenuated the PM</a:t>
            </a:r>
            <a:r>
              <a:rPr lang="en-US" sz="1800" b="0" i="0" u="none" strike="noStrike" baseline="-25000" dirty="0">
                <a:latin typeface="AdvOT6c1def61.B"/>
              </a:rPr>
              <a:t>2.5</a:t>
            </a:r>
            <a:r>
              <a:rPr lang="en-US" sz="1800" b="0" i="0" u="none" strike="noStrike" baseline="0" dirty="0">
                <a:latin typeface="AdvOT6c1def61.B"/>
              </a:rPr>
              <a:t> effect by 102% (</a:t>
            </a:r>
            <a:r>
              <a:rPr lang="en-US" sz="1800" b="0" i="1" u="none" strike="noStrike" baseline="0" dirty="0" err="1">
                <a:latin typeface="AdvOT1a8a9c4a.BI"/>
              </a:rPr>
              <a:t>P</a:t>
            </a:r>
            <a:r>
              <a:rPr lang="en-US" sz="1800" b="0" i="0" u="none" strike="noStrike" baseline="-25000" dirty="0" err="1">
                <a:latin typeface="AdvOT6c1def61.B"/>
              </a:rPr>
              <a:t>interaction</a:t>
            </a:r>
            <a:r>
              <a:rPr lang="en-US" sz="1800" b="0" i="0" u="none" strike="noStrike" baseline="0" dirty="0">
                <a:latin typeface="AdvOT6c1def61.B"/>
              </a:rPr>
              <a:t> </a:t>
            </a:r>
            <a:r>
              <a:rPr lang="en-US" sz="1800" b="0" i="0" u="none" strike="noStrike" baseline="0" dirty="0">
                <a:latin typeface="AdvOT8b40f9c2.B"/>
              </a:rPr>
              <a:t>= </a:t>
            </a:r>
            <a:r>
              <a:rPr lang="en-US" sz="1800" b="0" i="0" u="none" strike="noStrike" baseline="0" dirty="0">
                <a:latin typeface="AdvOT6c1def61.B"/>
              </a:rPr>
              <a:t>0.01)</a:t>
            </a:r>
            <a:endParaRPr lang="en-US" dirty="0"/>
          </a:p>
        </p:txBody>
      </p:sp>
      <p:sp>
        <p:nvSpPr>
          <p:cNvPr id="9" name="TextBox 8">
            <a:extLst>
              <a:ext uri="{FF2B5EF4-FFF2-40B4-BE49-F238E27FC236}">
                <a16:creationId xmlns:a16="http://schemas.microsoft.com/office/drawing/2014/main" id="{C78FF3FA-9C98-FD66-ABB7-044824F3A861}"/>
              </a:ext>
            </a:extLst>
          </p:cNvPr>
          <p:cNvSpPr txBox="1"/>
          <p:nvPr/>
        </p:nvSpPr>
        <p:spPr>
          <a:xfrm>
            <a:off x="10111011" y="6346667"/>
            <a:ext cx="1805687" cy="369332"/>
          </a:xfrm>
          <a:prstGeom prst="rect">
            <a:avLst/>
          </a:prstGeom>
          <a:noFill/>
        </p:spPr>
        <p:txBody>
          <a:bodyPr wrap="none" rtlCol="0">
            <a:spAutoFit/>
          </a:bodyPr>
          <a:lstStyle/>
          <a:p>
            <a:r>
              <a:rPr lang="en-US" dirty="0">
                <a:solidFill>
                  <a:schemeClr val="accent2"/>
                </a:solidFill>
              </a:rPr>
              <a:t>Zhong et al, 2017</a:t>
            </a:r>
          </a:p>
        </p:txBody>
      </p:sp>
      <p:sp>
        <p:nvSpPr>
          <p:cNvPr id="11" name="TextBox 10">
            <a:extLst>
              <a:ext uri="{FF2B5EF4-FFF2-40B4-BE49-F238E27FC236}">
                <a16:creationId xmlns:a16="http://schemas.microsoft.com/office/drawing/2014/main" id="{C4887507-1092-A292-685D-07DF90883AE6}"/>
              </a:ext>
            </a:extLst>
          </p:cNvPr>
          <p:cNvSpPr txBox="1"/>
          <p:nvPr/>
        </p:nvSpPr>
        <p:spPr>
          <a:xfrm>
            <a:off x="1923128" y="2870231"/>
            <a:ext cx="8927688" cy="2062168"/>
          </a:xfrm>
          <a:prstGeom prst="rect">
            <a:avLst/>
          </a:prstGeom>
          <a:solidFill>
            <a:schemeClr val="bg1"/>
          </a:solidFill>
        </p:spPr>
        <p:txBody>
          <a:bodyPr wrap="square">
            <a:spAutoFit/>
          </a:bodyPr>
          <a:lstStyle/>
          <a:p>
            <a:pPr>
              <a:lnSpc>
                <a:spcPct val="83000"/>
              </a:lnSpc>
            </a:pPr>
            <a:r>
              <a:rPr lang="en-US" sz="1400" b="1" i="0" dirty="0">
                <a:solidFill>
                  <a:srgbClr val="212121"/>
                </a:solidFill>
                <a:effectLst/>
                <a:latin typeface="BlinkMacSystemFont"/>
              </a:rPr>
              <a:t>ABSTRACT</a:t>
            </a:r>
            <a:r>
              <a:rPr lang="en-US" sz="1400" b="0" i="0" dirty="0">
                <a:solidFill>
                  <a:srgbClr val="212121"/>
                </a:solidFill>
                <a:effectLst/>
                <a:latin typeface="BlinkMacSystemFont"/>
              </a:rPr>
              <a:t> Acute exposure to fine particle (PM</a:t>
            </a:r>
            <a:r>
              <a:rPr lang="en-US" sz="1400" b="0" i="0" baseline="-25000" dirty="0">
                <a:solidFill>
                  <a:srgbClr val="212121"/>
                </a:solidFill>
                <a:effectLst/>
                <a:latin typeface="BlinkMacSystemFont"/>
              </a:rPr>
              <a:t>2.5</a:t>
            </a:r>
            <a:r>
              <a:rPr lang="en-US" sz="1400" b="0" i="0" dirty="0">
                <a:solidFill>
                  <a:srgbClr val="212121"/>
                </a:solidFill>
                <a:effectLst/>
                <a:latin typeface="BlinkMacSystemFont"/>
              </a:rPr>
              <a:t>) induces DNA methylation changes implicated in inflammation and oxidative stress. We conducted a crossover trial to determine whether B-vitamin supplementation averts such changes. Ten healthy adults blindly received a 2-h, controlled-exposure experiment to sham under placebo, PM</a:t>
            </a:r>
            <a:r>
              <a:rPr lang="en-US" sz="1400" b="0" i="0" baseline="-25000" dirty="0">
                <a:solidFill>
                  <a:srgbClr val="212121"/>
                </a:solidFill>
                <a:effectLst/>
                <a:latin typeface="BlinkMacSystemFont"/>
              </a:rPr>
              <a:t>2.5</a:t>
            </a:r>
            <a:r>
              <a:rPr lang="en-US" sz="1400" b="0" i="0" dirty="0">
                <a:solidFill>
                  <a:srgbClr val="212121"/>
                </a:solidFill>
                <a:effectLst/>
                <a:latin typeface="BlinkMacSystemFont"/>
              </a:rPr>
              <a:t> (250 </a:t>
            </a:r>
            <a:r>
              <a:rPr lang="el-GR" sz="1400" b="0" i="0" dirty="0">
                <a:solidFill>
                  <a:srgbClr val="212121"/>
                </a:solidFill>
                <a:effectLst/>
                <a:latin typeface="BlinkMacSystemFont"/>
              </a:rPr>
              <a:t>μ</a:t>
            </a:r>
            <a:r>
              <a:rPr lang="en-US" sz="1400" b="0" i="0" dirty="0">
                <a:solidFill>
                  <a:srgbClr val="212121"/>
                </a:solidFill>
                <a:effectLst/>
                <a:latin typeface="BlinkMacSystemFont"/>
              </a:rPr>
              <a:t>g/m</a:t>
            </a:r>
            <a:r>
              <a:rPr lang="en-US" sz="1400" b="0" i="0" baseline="30000" dirty="0">
                <a:solidFill>
                  <a:srgbClr val="212121"/>
                </a:solidFill>
                <a:effectLst/>
                <a:latin typeface="BlinkMacSystemFont"/>
              </a:rPr>
              <a:t>3</a:t>
            </a:r>
            <a:r>
              <a:rPr lang="en-US" sz="1400" b="0" i="0" dirty="0">
                <a:solidFill>
                  <a:srgbClr val="212121"/>
                </a:solidFill>
                <a:effectLst/>
                <a:latin typeface="BlinkMacSystemFont"/>
              </a:rPr>
              <a:t>) under placebo, and PM</a:t>
            </a:r>
            <a:r>
              <a:rPr lang="en-US" sz="1400" b="0" i="0" baseline="-25000" dirty="0">
                <a:solidFill>
                  <a:srgbClr val="212121"/>
                </a:solidFill>
                <a:effectLst/>
                <a:latin typeface="BlinkMacSystemFont"/>
              </a:rPr>
              <a:t>2.5</a:t>
            </a:r>
            <a:r>
              <a:rPr lang="en-US" sz="1400" b="0" i="0" dirty="0">
                <a:solidFill>
                  <a:srgbClr val="212121"/>
                </a:solidFill>
                <a:effectLst/>
                <a:latin typeface="BlinkMacSystemFont"/>
              </a:rPr>
              <a:t> (250 </a:t>
            </a:r>
            <a:r>
              <a:rPr lang="el-GR" sz="1400" b="0" i="0" dirty="0">
                <a:solidFill>
                  <a:srgbClr val="212121"/>
                </a:solidFill>
                <a:effectLst/>
                <a:latin typeface="BlinkMacSystemFont"/>
              </a:rPr>
              <a:t>μ</a:t>
            </a:r>
            <a:r>
              <a:rPr lang="en-US" sz="1400" b="0" i="0" dirty="0">
                <a:solidFill>
                  <a:srgbClr val="212121"/>
                </a:solidFill>
                <a:effectLst/>
                <a:latin typeface="BlinkMacSystemFont"/>
              </a:rPr>
              <a:t>g/m</a:t>
            </a:r>
            <a:r>
              <a:rPr lang="en-US" sz="1400" b="0" i="0" baseline="30000" dirty="0">
                <a:solidFill>
                  <a:srgbClr val="212121"/>
                </a:solidFill>
                <a:effectLst/>
                <a:latin typeface="BlinkMacSystemFont"/>
              </a:rPr>
              <a:t>3</a:t>
            </a:r>
            <a:r>
              <a:rPr lang="en-US" sz="1400" b="0" i="0" dirty="0">
                <a:solidFill>
                  <a:srgbClr val="212121"/>
                </a:solidFill>
                <a:effectLst/>
                <a:latin typeface="BlinkMacSystemFont"/>
              </a:rPr>
              <a:t>) under B-vitamin supplementation (2.5 mg/d folic acid, 50 mg/d vitamin B</a:t>
            </a:r>
            <a:r>
              <a:rPr lang="en-US" sz="1400" b="0" i="0" baseline="-25000" dirty="0">
                <a:solidFill>
                  <a:srgbClr val="212121"/>
                </a:solidFill>
                <a:effectLst/>
                <a:latin typeface="BlinkMacSystemFont"/>
              </a:rPr>
              <a:t>6</a:t>
            </a:r>
            <a:r>
              <a:rPr lang="en-US" sz="1400" b="0" i="0" dirty="0">
                <a:solidFill>
                  <a:srgbClr val="212121"/>
                </a:solidFill>
                <a:effectLst/>
                <a:latin typeface="BlinkMacSystemFont"/>
              </a:rPr>
              <a:t>, and 1 mg/d vitamin B</a:t>
            </a:r>
            <a:r>
              <a:rPr lang="en-US" sz="1400" b="0" i="0" baseline="-25000" dirty="0">
                <a:solidFill>
                  <a:srgbClr val="212121"/>
                </a:solidFill>
                <a:effectLst/>
                <a:latin typeface="BlinkMacSystemFont"/>
              </a:rPr>
              <a:t>12</a:t>
            </a:r>
            <a:r>
              <a:rPr lang="en-US" sz="1400" b="0" i="0" dirty="0">
                <a:solidFill>
                  <a:srgbClr val="212121"/>
                </a:solidFill>
                <a:effectLst/>
                <a:latin typeface="BlinkMacSystemFont"/>
              </a:rPr>
              <a:t>), respectively. We profiled epigenome-wide methylation before and after each experiment using the Infinium HumanMethylation450 </a:t>
            </a:r>
            <a:r>
              <a:rPr lang="en-US" sz="1400" b="0" i="0" dirty="0" err="1">
                <a:solidFill>
                  <a:srgbClr val="212121"/>
                </a:solidFill>
                <a:effectLst/>
                <a:latin typeface="BlinkMacSystemFont"/>
              </a:rPr>
              <a:t>BeadChip</a:t>
            </a:r>
            <a:r>
              <a:rPr lang="en-US" sz="1400" b="0" i="0" dirty="0">
                <a:solidFill>
                  <a:srgbClr val="212121"/>
                </a:solidFill>
                <a:effectLst/>
                <a:latin typeface="BlinkMacSystemFont"/>
              </a:rPr>
              <a:t> in peripheral CD4</a:t>
            </a:r>
            <a:r>
              <a:rPr lang="en-US" sz="1400" b="0" i="0" baseline="30000" dirty="0">
                <a:solidFill>
                  <a:srgbClr val="212121"/>
                </a:solidFill>
                <a:effectLst/>
                <a:latin typeface="BlinkMacSystemFont"/>
              </a:rPr>
              <a:t>+</a:t>
            </a:r>
            <a:r>
              <a:rPr lang="en-US" sz="1400" b="0" i="0" dirty="0">
                <a:solidFill>
                  <a:srgbClr val="212121"/>
                </a:solidFill>
                <a:effectLst/>
                <a:latin typeface="BlinkMacSystemFont"/>
              </a:rPr>
              <a:t> T-helper cells. PM</a:t>
            </a:r>
            <a:r>
              <a:rPr lang="en-US" sz="1400" b="0" i="0" baseline="-25000" dirty="0">
                <a:solidFill>
                  <a:srgbClr val="212121"/>
                </a:solidFill>
                <a:effectLst/>
                <a:latin typeface="BlinkMacSystemFont"/>
              </a:rPr>
              <a:t>2.5</a:t>
            </a:r>
            <a:r>
              <a:rPr lang="en-US" sz="1400" b="0" i="0" dirty="0">
                <a:solidFill>
                  <a:srgbClr val="212121"/>
                </a:solidFill>
                <a:effectLst/>
                <a:latin typeface="BlinkMacSystemFont"/>
              </a:rPr>
              <a:t> induced methylation changes in genes involved in mitochondrial oxidative energy metabolism. B-vitamin supplementation prevented these changes. Likewise, PM</a:t>
            </a:r>
            <a:r>
              <a:rPr lang="en-US" sz="1400" b="0" i="0" baseline="-25000" dirty="0">
                <a:solidFill>
                  <a:srgbClr val="212121"/>
                </a:solidFill>
                <a:effectLst/>
                <a:latin typeface="BlinkMacSystemFont"/>
              </a:rPr>
              <a:t>2.5</a:t>
            </a:r>
            <a:r>
              <a:rPr lang="en-US" sz="1400" b="0" i="0" dirty="0">
                <a:solidFill>
                  <a:srgbClr val="212121"/>
                </a:solidFill>
                <a:effectLst/>
                <a:latin typeface="BlinkMacSystemFont"/>
              </a:rPr>
              <a:t> depleted 11.1% [95% confidence interval (CI), 0.4%, 21.7%; </a:t>
            </a:r>
            <a:r>
              <a:rPr lang="en-US" sz="1400" b="0" i="1" dirty="0">
                <a:solidFill>
                  <a:srgbClr val="212121"/>
                </a:solidFill>
                <a:effectLst/>
                <a:latin typeface="BlinkMacSystemFont"/>
              </a:rPr>
              <a:t>P</a:t>
            </a:r>
            <a:r>
              <a:rPr lang="en-US" sz="1400" b="0" i="0" dirty="0">
                <a:solidFill>
                  <a:srgbClr val="212121"/>
                </a:solidFill>
                <a:effectLst/>
                <a:latin typeface="BlinkMacSystemFont"/>
              </a:rPr>
              <a:t> = 0.04] of mitochondrial DNA content compared with sham, and B-vitamin supplementation attenuated the PM</a:t>
            </a:r>
            <a:r>
              <a:rPr lang="en-US" sz="1400" b="0" i="0" baseline="-25000" dirty="0">
                <a:solidFill>
                  <a:srgbClr val="212121"/>
                </a:solidFill>
                <a:effectLst/>
                <a:latin typeface="BlinkMacSystemFont"/>
              </a:rPr>
              <a:t>2.5</a:t>
            </a:r>
            <a:r>
              <a:rPr lang="en-US" sz="1400" b="0" i="0" dirty="0">
                <a:solidFill>
                  <a:srgbClr val="212121"/>
                </a:solidFill>
                <a:effectLst/>
                <a:latin typeface="BlinkMacSystemFont"/>
              </a:rPr>
              <a:t> effect by 102% (</a:t>
            </a:r>
            <a:r>
              <a:rPr lang="en-US" sz="1400" b="0" i="1" dirty="0" err="1">
                <a:solidFill>
                  <a:srgbClr val="212121"/>
                </a:solidFill>
                <a:effectLst/>
                <a:latin typeface="BlinkMacSystemFont"/>
              </a:rPr>
              <a:t>P</a:t>
            </a:r>
            <a:r>
              <a:rPr lang="en-US" sz="1400" b="0" i="0" baseline="-25000" dirty="0" err="1">
                <a:solidFill>
                  <a:srgbClr val="212121"/>
                </a:solidFill>
                <a:effectLst/>
                <a:latin typeface="BlinkMacSystemFont"/>
              </a:rPr>
              <a:t>interaction</a:t>
            </a:r>
            <a:r>
              <a:rPr lang="en-US" sz="1400" b="0" i="0" dirty="0">
                <a:solidFill>
                  <a:srgbClr val="212121"/>
                </a:solidFill>
                <a:effectLst/>
                <a:latin typeface="BlinkMacSystemFont"/>
              </a:rPr>
              <a:t>=0.01). Our study indicates that individual-level prevention may be used to complement regulations and control potential mechanistic pathways underlying the adverse PM</a:t>
            </a:r>
            <a:r>
              <a:rPr lang="en-US" sz="1400" b="0" i="0" baseline="-25000" dirty="0">
                <a:solidFill>
                  <a:srgbClr val="212121"/>
                </a:solidFill>
                <a:effectLst/>
                <a:latin typeface="BlinkMacSystemFont"/>
              </a:rPr>
              <a:t>2.5</a:t>
            </a:r>
            <a:r>
              <a:rPr lang="en-US" sz="1400" b="0" i="0" dirty="0">
                <a:solidFill>
                  <a:srgbClr val="212121"/>
                </a:solidFill>
                <a:effectLst/>
                <a:latin typeface="BlinkMacSystemFont"/>
              </a:rPr>
              <a:t> effects, with possible significant public health benefit in areas with frequent PM</a:t>
            </a:r>
            <a:r>
              <a:rPr lang="en-US" sz="1400" b="0" i="0" baseline="-25000" dirty="0">
                <a:solidFill>
                  <a:srgbClr val="212121"/>
                </a:solidFill>
                <a:effectLst/>
                <a:latin typeface="BlinkMacSystemFont"/>
              </a:rPr>
              <a:t>2.5</a:t>
            </a:r>
            <a:r>
              <a:rPr lang="en-US" sz="1400" b="0" i="0" dirty="0">
                <a:solidFill>
                  <a:srgbClr val="212121"/>
                </a:solidFill>
                <a:effectLst/>
                <a:latin typeface="BlinkMacSystemFont"/>
              </a:rPr>
              <a:t> peaks.</a:t>
            </a:r>
            <a:endParaRPr lang="en-US" sz="1400" dirty="0"/>
          </a:p>
        </p:txBody>
      </p:sp>
    </p:spTree>
    <p:extLst>
      <p:ext uri="{BB962C8B-B14F-4D97-AF65-F5344CB8AC3E}">
        <p14:creationId xmlns:p14="http://schemas.microsoft.com/office/powerpoint/2010/main" val="2680295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BC730-C716-F29B-9AB7-281318ACD22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5C6514-AF9B-C633-FD71-22C73B034BF4}"/>
              </a:ext>
            </a:extLst>
          </p:cNvPr>
          <p:cNvSpPr>
            <a:spLocks noGrp="1"/>
          </p:cNvSpPr>
          <p:nvPr>
            <p:ph type="ctrTitle"/>
          </p:nvPr>
        </p:nvSpPr>
        <p:spPr>
          <a:xfrm>
            <a:off x="504091" y="427982"/>
            <a:ext cx="10808677" cy="451249"/>
          </a:xfrm>
        </p:spPr>
        <p:txBody>
          <a:bodyPr/>
          <a:lstStyle/>
          <a:p>
            <a:r>
              <a:rPr lang="en-US" dirty="0"/>
              <a:t>Supplemental Folic Acid x Environmental Contaminant Interactions</a:t>
            </a:r>
          </a:p>
        </p:txBody>
      </p:sp>
      <p:sp>
        <p:nvSpPr>
          <p:cNvPr id="2" name="Content Placeholder 2">
            <a:extLst>
              <a:ext uri="{FF2B5EF4-FFF2-40B4-BE49-F238E27FC236}">
                <a16:creationId xmlns:a16="http://schemas.microsoft.com/office/drawing/2014/main" id="{C5CBD3DF-9B40-8EA4-B2DA-4AD86C14B3A7}"/>
              </a:ext>
            </a:extLst>
          </p:cNvPr>
          <p:cNvSpPr txBox="1">
            <a:spLocks/>
          </p:cNvSpPr>
          <p:nvPr/>
        </p:nvSpPr>
        <p:spPr>
          <a:xfrm>
            <a:off x="327225" y="1523592"/>
            <a:ext cx="6973227" cy="4736531"/>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buFont typeface="Wingdings" panose="05000000000000000000" pitchFamily="2" charset="2"/>
              <a:buChar char="§"/>
            </a:pPr>
            <a:r>
              <a:rPr lang="en-US" sz="2400" dirty="0"/>
              <a:t>Autism ORs for pesticides and air pollution higher when mothers had low periconceptional folic acid</a:t>
            </a:r>
            <a:br>
              <a:rPr lang="en-US" sz="2400" dirty="0"/>
            </a:br>
            <a:r>
              <a:rPr lang="en-US" sz="1800" dirty="0">
                <a:solidFill>
                  <a:schemeClr val="accent2"/>
                </a:solidFill>
              </a:rPr>
              <a:t>(Schmidt et al. 2017; Goodrich et al. 2018)</a:t>
            </a:r>
          </a:p>
          <a:p>
            <a:pPr marL="274320" indent="-274320">
              <a:buFont typeface="Wingdings" panose="05000000000000000000" pitchFamily="2" charset="2"/>
              <a:buChar char="§"/>
            </a:pPr>
            <a:r>
              <a:rPr lang="en-US" sz="2400" dirty="0"/>
              <a:t>Effect modification of autism associations between phthalates and periconceptional folic acid supplements in MARBLES</a:t>
            </a:r>
            <a:br>
              <a:rPr lang="en-US" sz="2400" dirty="0"/>
            </a:br>
            <a:r>
              <a:rPr lang="en-US" sz="1800" dirty="0">
                <a:solidFill>
                  <a:schemeClr val="accent2"/>
                </a:solidFill>
              </a:rPr>
              <a:t>(Shin et al. 2018)</a:t>
            </a:r>
            <a:endParaRPr lang="en-US" sz="1800" dirty="0"/>
          </a:p>
          <a:p>
            <a:pPr marL="274320" indent="-274320">
              <a:buFont typeface="Wingdings" panose="05000000000000000000" pitchFamily="2" charset="2"/>
              <a:buChar char="§"/>
            </a:pPr>
            <a:r>
              <a:rPr lang="en-US" sz="2400" dirty="0"/>
              <a:t>Effect modification of autism trait associations between phthalates and prenatal folic acid in MIREC</a:t>
            </a:r>
            <a:br>
              <a:rPr lang="en-US" sz="2400" dirty="0"/>
            </a:br>
            <a:r>
              <a:rPr lang="en-US" sz="1800" dirty="0">
                <a:solidFill>
                  <a:schemeClr val="accent2"/>
                </a:solidFill>
              </a:rPr>
              <a:t>(Oulhote et al. 2020)</a:t>
            </a:r>
          </a:p>
          <a:p>
            <a:pPr marL="274320" indent="-274320">
              <a:buFont typeface="Wingdings" panose="05000000000000000000" pitchFamily="2" charset="2"/>
              <a:buChar char="§"/>
            </a:pPr>
            <a:r>
              <a:rPr lang="en-US" sz="2400" dirty="0"/>
              <a:t>Folic acid might attenuate associations between prenatal contaminants &amp; autism in the child</a:t>
            </a:r>
          </a:p>
          <a:p>
            <a:pPr marL="274320" indent="-274320">
              <a:buFont typeface="Wingdings" panose="05000000000000000000" pitchFamily="2" charset="2"/>
              <a:buChar char="§"/>
            </a:pPr>
            <a:endParaRPr lang="en-US" sz="2400" dirty="0"/>
          </a:p>
        </p:txBody>
      </p:sp>
      <p:pic>
        <p:nvPicPr>
          <p:cNvPr id="4" name="Picture 2">
            <a:extLst>
              <a:ext uri="{FF2B5EF4-FFF2-40B4-BE49-F238E27FC236}">
                <a16:creationId xmlns:a16="http://schemas.microsoft.com/office/drawing/2014/main" id="{D25FF101-E9C5-23B3-1E62-82D9DD359CA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33" t="4719" r="2957" b="2038"/>
          <a:stretch/>
        </p:blipFill>
        <p:spPr bwMode="auto">
          <a:xfrm>
            <a:off x="7747813" y="1353042"/>
            <a:ext cx="4294410" cy="5186532"/>
          </a:xfrm>
          <a:prstGeom prst="rect">
            <a:avLst/>
          </a:prstGeom>
          <a:solidFill>
            <a:schemeClr val="bg1"/>
          </a:solidFill>
          <a:ln>
            <a:noFill/>
          </a:ln>
          <a:effectLst/>
        </p:spPr>
      </p:pic>
      <p:sp>
        <p:nvSpPr>
          <p:cNvPr id="5" name="Right Arrow 2">
            <a:extLst>
              <a:ext uri="{FF2B5EF4-FFF2-40B4-BE49-F238E27FC236}">
                <a16:creationId xmlns:a16="http://schemas.microsoft.com/office/drawing/2014/main" id="{C1787154-3C82-1DA5-C39C-AD5F18DB3FD6}"/>
              </a:ext>
            </a:extLst>
          </p:cNvPr>
          <p:cNvSpPr/>
          <p:nvPr/>
        </p:nvSpPr>
        <p:spPr bwMode="auto">
          <a:xfrm>
            <a:off x="10454602" y="6543518"/>
            <a:ext cx="636984" cy="244331"/>
          </a:xfrm>
          <a:prstGeom prst="rightArrow">
            <a:avLst/>
          </a:prstGeom>
          <a:solidFill>
            <a:schemeClr val="accent5"/>
          </a:solidFill>
          <a:ln w="12700" cap="flat" cmpd="sng" algn="ctr">
            <a:solidFill>
              <a:schemeClr val="accent3">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latin typeface="Helvetica" pitchFamily="1" charset="0"/>
            </a:endParaRPr>
          </a:p>
        </p:txBody>
      </p:sp>
      <p:pic>
        <p:nvPicPr>
          <p:cNvPr id="6" name="Picture 5">
            <a:extLst>
              <a:ext uri="{FF2B5EF4-FFF2-40B4-BE49-F238E27FC236}">
                <a16:creationId xmlns:a16="http://schemas.microsoft.com/office/drawing/2014/main" id="{794E7950-F011-DD97-F477-AA1F7EAA978A}"/>
              </a:ext>
            </a:extLst>
          </p:cNvPr>
          <p:cNvPicPr>
            <a:picLocks noChangeAspect="1"/>
          </p:cNvPicPr>
          <p:nvPr/>
        </p:nvPicPr>
        <p:blipFill rotWithShape="1">
          <a:blip r:embed="rId3"/>
          <a:srcRect l="-1" t="1067" r="-3486" b="10417"/>
          <a:stretch/>
        </p:blipFill>
        <p:spPr>
          <a:xfrm>
            <a:off x="7744502" y="1068798"/>
            <a:ext cx="4297681" cy="3305252"/>
          </a:xfrm>
          <a:prstGeom prst="rect">
            <a:avLst/>
          </a:prstGeom>
          <a:solidFill>
            <a:schemeClr val="bg1"/>
          </a:solidFill>
        </p:spPr>
      </p:pic>
      <p:sp>
        <p:nvSpPr>
          <p:cNvPr id="7" name="TextBox 6">
            <a:extLst>
              <a:ext uri="{FF2B5EF4-FFF2-40B4-BE49-F238E27FC236}">
                <a16:creationId xmlns:a16="http://schemas.microsoft.com/office/drawing/2014/main" id="{DD37BDFE-2A36-4A15-20CC-43CE203E1E35}"/>
              </a:ext>
            </a:extLst>
          </p:cNvPr>
          <p:cNvSpPr txBox="1"/>
          <p:nvPr/>
        </p:nvSpPr>
        <p:spPr>
          <a:xfrm rot="16200000">
            <a:off x="5929259" y="2559642"/>
            <a:ext cx="3290262" cy="338554"/>
          </a:xfrm>
          <a:prstGeom prst="rect">
            <a:avLst/>
          </a:prstGeom>
          <a:solidFill>
            <a:srgbClr val="1896B4"/>
          </a:solidFill>
        </p:spPr>
        <p:txBody>
          <a:bodyPr wrap="square" rtlCol="0">
            <a:spAutoFit/>
          </a:bodyPr>
          <a:lstStyle/>
          <a:p>
            <a:pPr algn="ctr"/>
            <a:r>
              <a:rPr lang="en-US" sz="1600" b="1" dirty="0">
                <a:solidFill>
                  <a:schemeClr val="bg1"/>
                </a:solidFill>
              </a:rPr>
              <a:t>PESTICIDES</a:t>
            </a:r>
          </a:p>
        </p:txBody>
      </p:sp>
      <p:sp>
        <p:nvSpPr>
          <p:cNvPr id="8" name="TextBox 7">
            <a:extLst>
              <a:ext uri="{FF2B5EF4-FFF2-40B4-BE49-F238E27FC236}">
                <a16:creationId xmlns:a16="http://schemas.microsoft.com/office/drawing/2014/main" id="{3C111A04-D9FE-D207-16AD-0BE65CDD2555}"/>
              </a:ext>
            </a:extLst>
          </p:cNvPr>
          <p:cNvSpPr txBox="1"/>
          <p:nvPr/>
        </p:nvSpPr>
        <p:spPr>
          <a:xfrm rot="16200000">
            <a:off x="6620767" y="5128719"/>
            <a:ext cx="1924253" cy="338554"/>
          </a:xfrm>
          <a:prstGeom prst="rect">
            <a:avLst/>
          </a:prstGeom>
          <a:solidFill>
            <a:schemeClr val="bg1">
              <a:lumMod val="50000"/>
            </a:schemeClr>
          </a:solidFill>
        </p:spPr>
        <p:txBody>
          <a:bodyPr wrap="square" rtlCol="0">
            <a:spAutoFit/>
          </a:bodyPr>
          <a:lstStyle/>
          <a:p>
            <a:pPr algn="ctr"/>
            <a:r>
              <a:rPr lang="en-US" sz="1600" b="1" dirty="0">
                <a:solidFill>
                  <a:schemeClr val="bg1"/>
                </a:solidFill>
              </a:rPr>
              <a:t>AIR POLLUTION</a:t>
            </a:r>
          </a:p>
        </p:txBody>
      </p:sp>
      <p:sp>
        <p:nvSpPr>
          <p:cNvPr id="9" name="TextBox 8">
            <a:extLst>
              <a:ext uri="{FF2B5EF4-FFF2-40B4-BE49-F238E27FC236}">
                <a16:creationId xmlns:a16="http://schemas.microsoft.com/office/drawing/2014/main" id="{210A99B5-745C-29F1-3842-E7C2FEA28E8E}"/>
              </a:ext>
            </a:extLst>
          </p:cNvPr>
          <p:cNvSpPr txBox="1"/>
          <p:nvPr/>
        </p:nvSpPr>
        <p:spPr>
          <a:xfrm>
            <a:off x="11025735" y="6357518"/>
            <a:ext cx="1287631" cy="523220"/>
          </a:xfrm>
          <a:prstGeom prst="rect">
            <a:avLst/>
          </a:prstGeom>
          <a:noFill/>
        </p:spPr>
        <p:txBody>
          <a:bodyPr wrap="square" rtlCol="0">
            <a:spAutoFit/>
          </a:bodyPr>
          <a:lstStyle/>
          <a:p>
            <a:r>
              <a:rPr lang="en-US" sz="1400" b="1" dirty="0">
                <a:solidFill>
                  <a:schemeClr val="accent4"/>
                </a:solidFill>
                <a:latin typeface="Arial" panose="020B0604020202020204" pitchFamily="34" charset="0"/>
                <a:cs typeface="Arial" panose="020B0604020202020204" pitchFamily="34" charset="0"/>
              </a:rPr>
              <a:t>Higher Autism Risk</a:t>
            </a:r>
          </a:p>
        </p:txBody>
      </p:sp>
    </p:spTree>
    <p:extLst>
      <p:ext uri="{BB962C8B-B14F-4D97-AF65-F5344CB8AC3E}">
        <p14:creationId xmlns:p14="http://schemas.microsoft.com/office/powerpoint/2010/main" val="488915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B983F-6A40-6966-6F89-275561A6BB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5169B8-F466-96FF-FB5B-03AAB99E43B7}"/>
              </a:ext>
            </a:extLst>
          </p:cNvPr>
          <p:cNvSpPr>
            <a:spLocks noGrp="1"/>
          </p:cNvSpPr>
          <p:nvPr>
            <p:ph type="ctrTitle"/>
          </p:nvPr>
        </p:nvSpPr>
        <p:spPr/>
        <p:txBody>
          <a:bodyPr/>
          <a:lstStyle/>
          <a:p>
            <a:r>
              <a:rPr lang="en-US" sz="2800" dirty="0"/>
              <a:t>Folic Acid Can Counter Contaminant Effects</a:t>
            </a:r>
            <a:endParaRPr lang="en-US" dirty="0"/>
          </a:p>
        </p:txBody>
      </p:sp>
      <p:pic>
        <p:nvPicPr>
          <p:cNvPr id="5" name="Picture 2" descr="http://origin-ars.els-cdn.com/content/image/1-s2.0-S0018506X10002540-gr2.jpg">
            <a:extLst>
              <a:ext uri="{FF2B5EF4-FFF2-40B4-BE49-F238E27FC236}">
                <a16:creationId xmlns:a16="http://schemas.microsoft.com/office/drawing/2014/main" id="{EE91D9E0-3781-2AE7-1B32-C6FB0BE666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806"/>
          <a:stretch/>
        </p:blipFill>
        <p:spPr bwMode="auto">
          <a:xfrm>
            <a:off x="3654978" y="3079340"/>
            <a:ext cx="4549140" cy="274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
            <a:extLst>
              <a:ext uri="{FF2B5EF4-FFF2-40B4-BE49-F238E27FC236}">
                <a16:creationId xmlns:a16="http://schemas.microsoft.com/office/drawing/2014/main" id="{DFBFCE76-80E2-B2AE-9C43-4A04E1A496AA}"/>
              </a:ext>
            </a:extLst>
          </p:cNvPr>
          <p:cNvSpPr txBox="1">
            <a:spLocks/>
          </p:cNvSpPr>
          <p:nvPr/>
        </p:nvSpPr>
        <p:spPr>
          <a:xfrm>
            <a:off x="1396229" y="1256493"/>
            <a:ext cx="9716391" cy="1900360"/>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600" dirty="0"/>
              <a:t>In both human and animal experimental studies:</a:t>
            </a:r>
          </a:p>
          <a:p>
            <a:pPr lvl="2">
              <a:buFont typeface="Wingdings" panose="05000000000000000000" pitchFamily="2" charset="2"/>
              <a:buChar char="§"/>
            </a:pPr>
            <a:r>
              <a:rPr lang="en-US" sz="2400" dirty="0"/>
              <a:t>Environmental contaminants </a:t>
            </a:r>
            <a:r>
              <a:rPr lang="en-US" sz="2400" dirty="0">
                <a:sym typeface="Wingdings" panose="05000000000000000000" pitchFamily="2" charset="2"/>
              </a:rPr>
              <a:t> DNA methylation changes</a:t>
            </a:r>
            <a:endParaRPr lang="en-US" sz="2400" dirty="0"/>
          </a:p>
          <a:p>
            <a:pPr lvl="2">
              <a:buFont typeface="Wingdings" panose="05000000000000000000" pitchFamily="2" charset="2"/>
              <a:buChar char="§"/>
            </a:pPr>
            <a:r>
              <a:rPr lang="en-US" sz="2400" dirty="0"/>
              <a:t>Supplemental folic acid reversed the DNA methylation changes</a:t>
            </a:r>
          </a:p>
          <a:p>
            <a:pPr>
              <a:buFont typeface="Wingdings" panose="05000000000000000000" pitchFamily="2" charset="2"/>
              <a:buChar char="§"/>
            </a:pPr>
            <a:r>
              <a:rPr lang="en-US" sz="2600" dirty="0"/>
              <a:t>In mice, this also countered the health effects in offspring</a:t>
            </a:r>
          </a:p>
          <a:p>
            <a:pPr>
              <a:buFont typeface="Wingdings" panose="05000000000000000000" pitchFamily="2" charset="2"/>
              <a:buChar char="§"/>
            </a:pPr>
            <a:endParaRPr lang="en-US" sz="2880" dirty="0"/>
          </a:p>
        </p:txBody>
      </p:sp>
      <p:pic>
        <p:nvPicPr>
          <p:cNvPr id="8" name="Picture 2" descr="http://origin-ars.els-cdn.com/content/image/1-s2.0-S0018506X10002540-gr2.jpg">
            <a:extLst>
              <a:ext uri="{FF2B5EF4-FFF2-40B4-BE49-F238E27FC236}">
                <a16:creationId xmlns:a16="http://schemas.microsoft.com/office/drawing/2014/main" id="{97FF2C97-CA80-9231-93EE-1A608EEE3B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6" t="90290" r="3762" b="-122"/>
          <a:stretch/>
        </p:blipFill>
        <p:spPr bwMode="auto">
          <a:xfrm>
            <a:off x="3697668" y="5818794"/>
            <a:ext cx="4250808" cy="31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13EE6074-80D1-D870-AB6B-6D82AD9FFC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4979" y="5309114"/>
            <a:ext cx="967740"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F282D629-1A75-CD41-23F8-EE8E213B24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07" t="8238" r="10603" b="10174"/>
          <a:stretch/>
        </p:blipFill>
        <p:spPr bwMode="auto">
          <a:xfrm>
            <a:off x="7137318" y="5320868"/>
            <a:ext cx="1069340" cy="82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0094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8F2C3-4CBC-5536-3D37-BE20F3ACEF1C}"/>
              </a:ext>
            </a:extLst>
          </p:cNvPr>
          <p:cNvSpPr>
            <a:spLocks noGrp="1"/>
          </p:cNvSpPr>
          <p:nvPr>
            <p:ph type="ctrTitle"/>
          </p:nvPr>
        </p:nvSpPr>
        <p:spPr>
          <a:xfrm>
            <a:off x="1396230" y="322039"/>
            <a:ext cx="9299479" cy="949643"/>
          </a:xfrm>
        </p:spPr>
        <p:txBody>
          <a:bodyPr/>
          <a:lstStyle/>
          <a:p>
            <a:r>
              <a:rPr lang="en-US" dirty="0"/>
              <a:t>Prenatal Environment And Child Health (PEACH) in ECHO (Environmental influences on Child Health Outcomes)</a:t>
            </a:r>
          </a:p>
        </p:txBody>
      </p:sp>
      <p:sp>
        <p:nvSpPr>
          <p:cNvPr id="3" name="Text Placeholder 2">
            <a:extLst>
              <a:ext uri="{FF2B5EF4-FFF2-40B4-BE49-F238E27FC236}">
                <a16:creationId xmlns:a16="http://schemas.microsoft.com/office/drawing/2014/main" id="{F50814DC-D70E-5551-B147-5A1FB87D442A}"/>
              </a:ext>
            </a:extLst>
          </p:cNvPr>
          <p:cNvSpPr>
            <a:spLocks noGrp="1"/>
          </p:cNvSpPr>
          <p:nvPr>
            <p:ph type="body" sz="half" idx="2"/>
          </p:nvPr>
        </p:nvSpPr>
        <p:spPr>
          <a:xfrm>
            <a:off x="534966" y="1683036"/>
            <a:ext cx="11321284" cy="4364196"/>
          </a:xfrm>
        </p:spPr>
        <p:txBody>
          <a:bodyPr/>
          <a:lstStyle/>
          <a:p>
            <a:r>
              <a:rPr lang="en-US" dirty="0"/>
              <a:t>ECHO: Largest U.S. Cohort of 50,000 Children – supported by NIH</a:t>
            </a:r>
          </a:p>
          <a:p>
            <a:r>
              <a:rPr lang="en-US" dirty="0"/>
              <a:t>Mission: Enhance the health of children for generations to come</a:t>
            </a:r>
          </a:p>
          <a:p>
            <a:r>
              <a:rPr lang="en-US" dirty="0"/>
              <a:t>PEACH ECHO recruiting 700+ new pregnancies in Sacramento region</a:t>
            </a:r>
          </a:p>
          <a:p>
            <a:r>
              <a:rPr lang="en-US" dirty="0"/>
              <a:t>NIH UG3 OD035550 9/1/2023 – 8/31/2030</a:t>
            </a:r>
          </a:p>
          <a:p>
            <a:r>
              <a:rPr lang="en-US" dirty="0"/>
              <a:t>PEACH Team Research: </a:t>
            </a:r>
          </a:p>
          <a:p>
            <a:pPr marL="800100" lvl="1" indent="-342900">
              <a:buFont typeface="Wingdings" panose="05000000000000000000" pitchFamily="2" charset="2"/>
              <a:buChar char="§"/>
            </a:pPr>
            <a:r>
              <a:rPr lang="en-US" sz="1800" dirty="0">
                <a:solidFill>
                  <a:schemeClr val="accent6"/>
                </a:solidFill>
              </a:rPr>
              <a:t>Prenatal Wildfire PM exposure and Neurodevelopmental Outcomes</a:t>
            </a:r>
          </a:p>
          <a:p>
            <a:pPr marL="800100" lvl="1" indent="-342900">
              <a:buFont typeface="Wingdings" panose="05000000000000000000" pitchFamily="2" charset="2"/>
              <a:buChar char="§"/>
            </a:pPr>
            <a:r>
              <a:rPr lang="en-US" sz="1800" dirty="0">
                <a:solidFill>
                  <a:schemeClr val="accent6"/>
                </a:solidFill>
              </a:rPr>
              <a:t>Address unresolved disparities in periconceptional folate status and associations with downstream child health </a:t>
            </a:r>
          </a:p>
          <a:p>
            <a:pPr marL="800100" lvl="1" indent="-342900">
              <a:buFont typeface="Wingdings" panose="05000000000000000000" pitchFamily="2" charset="2"/>
              <a:buChar char="§"/>
            </a:pPr>
            <a:r>
              <a:rPr lang="en-US" sz="1800" dirty="0">
                <a:solidFill>
                  <a:schemeClr val="accent6"/>
                </a:solidFill>
              </a:rPr>
              <a:t>Exposures to novel plasticizing chemicals, wildfires, and other environmental factors </a:t>
            </a:r>
          </a:p>
          <a:p>
            <a:pPr marL="800100" lvl="1" indent="-342900">
              <a:buFont typeface="Wingdings" panose="05000000000000000000" pitchFamily="2" charset="2"/>
              <a:buChar char="§"/>
            </a:pPr>
            <a:r>
              <a:rPr lang="en-US" sz="1800" dirty="0">
                <a:solidFill>
                  <a:schemeClr val="accent6"/>
                </a:solidFill>
              </a:rPr>
              <a:t>Interactions between these prenatal exposures</a:t>
            </a:r>
          </a:p>
          <a:p>
            <a:pPr marL="800100" lvl="1" indent="-342900">
              <a:buFont typeface="Wingdings" panose="05000000000000000000" pitchFamily="2" charset="2"/>
              <a:buChar char="§"/>
            </a:pPr>
            <a:r>
              <a:rPr lang="en-US" sz="1800" dirty="0">
                <a:solidFill>
                  <a:schemeClr val="accent6"/>
                </a:solidFill>
              </a:rPr>
              <a:t>Intermediary epigenetic and biologic pathways</a:t>
            </a:r>
            <a:endParaRPr lang="en-US" dirty="0">
              <a:solidFill>
                <a:schemeClr val="accent6"/>
              </a:solidFill>
            </a:endParaRPr>
          </a:p>
        </p:txBody>
      </p:sp>
      <p:pic>
        <p:nvPicPr>
          <p:cNvPr id="1030" name="Picture 6" descr="introductory picture of the four categories">
            <a:extLst>
              <a:ext uri="{FF2B5EF4-FFF2-40B4-BE49-F238E27FC236}">
                <a16:creationId xmlns:a16="http://schemas.microsoft.com/office/drawing/2014/main" id="{5132479D-A2BD-5969-A7B9-5B5DEAD46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452" y="4791455"/>
            <a:ext cx="5094294" cy="18851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B9055B6-8DF7-9D78-584B-9D9EF337F6E2}"/>
              </a:ext>
            </a:extLst>
          </p:cNvPr>
          <p:cNvPicPr>
            <a:picLocks noChangeAspect="1"/>
          </p:cNvPicPr>
          <p:nvPr/>
        </p:nvPicPr>
        <p:blipFill>
          <a:blip r:embed="rId4"/>
          <a:stretch>
            <a:fillRect/>
          </a:stretch>
        </p:blipFill>
        <p:spPr>
          <a:xfrm>
            <a:off x="109728" y="5375861"/>
            <a:ext cx="3243072" cy="1415894"/>
          </a:xfrm>
          <a:prstGeom prst="rect">
            <a:avLst/>
          </a:prstGeom>
        </p:spPr>
      </p:pic>
      <p:pic>
        <p:nvPicPr>
          <p:cNvPr id="1032" name="Picture 8">
            <a:extLst>
              <a:ext uri="{FF2B5EF4-FFF2-40B4-BE49-F238E27FC236}">
                <a16:creationId xmlns:a16="http://schemas.microsoft.com/office/drawing/2014/main" id="{671AC08D-712A-1DFA-E1C0-75D72B0701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0807" y="1511157"/>
            <a:ext cx="4235207" cy="261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3624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B53EC-2F23-68EA-CA50-D1E48A2BA08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982391-80CF-46C8-C240-D9F4ED60AAB8}"/>
              </a:ext>
            </a:extLst>
          </p:cNvPr>
          <p:cNvSpPr>
            <a:spLocks noGrp="1"/>
          </p:cNvSpPr>
          <p:nvPr>
            <p:ph type="ctrTitle"/>
          </p:nvPr>
        </p:nvSpPr>
        <p:spPr>
          <a:xfrm>
            <a:off x="1435806" y="492267"/>
            <a:ext cx="8285678" cy="451249"/>
          </a:xfrm>
        </p:spPr>
        <p:txBody>
          <a:bodyPr/>
          <a:lstStyle/>
          <a:p>
            <a:r>
              <a:rPr lang="en-US" sz="3600" dirty="0"/>
              <a:t>Future Directions</a:t>
            </a:r>
          </a:p>
        </p:txBody>
      </p:sp>
      <p:sp>
        <p:nvSpPr>
          <p:cNvPr id="6" name="Content Placeholder 2">
            <a:extLst>
              <a:ext uri="{FF2B5EF4-FFF2-40B4-BE49-F238E27FC236}">
                <a16:creationId xmlns:a16="http://schemas.microsoft.com/office/drawing/2014/main" id="{136753E4-84F7-FD2C-25A1-E996BB77B2F3}"/>
              </a:ext>
            </a:extLst>
          </p:cNvPr>
          <p:cNvSpPr txBox="1">
            <a:spLocks/>
          </p:cNvSpPr>
          <p:nvPr/>
        </p:nvSpPr>
        <p:spPr>
          <a:xfrm>
            <a:off x="1435806" y="1517132"/>
            <a:ext cx="7164206" cy="4746812"/>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dirty="0">
                <a:solidFill>
                  <a:schemeClr val="accent6"/>
                </a:solidFill>
                <a:latin typeface="Proxima Nova Light" panose="02000506030000020004"/>
              </a:rPr>
              <a:t>Mechanistic Studies using Biospecimens</a:t>
            </a:r>
          </a:p>
          <a:p>
            <a:pPr>
              <a:buFont typeface="Wingdings" panose="05000000000000000000" pitchFamily="2" charset="2"/>
              <a:buChar char="§"/>
            </a:pPr>
            <a:r>
              <a:rPr lang="en-US" sz="2400" dirty="0">
                <a:solidFill>
                  <a:schemeClr val="accent6"/>
                </a:solidFill>
                <a:latin typeface="Proxima Nova Light" panose="02000506030000020004"/>
              </a:rPr>
              <a:t>Experimental Models – Brain Organoids</a:t>
            </a:r>
          </a:p>
          <a:p>
            <a:pPr>
              <a:buFont typeface="Wingdings" panose="05000000000000000000" pitchFamily="2" charset="2"/>
              <a:buChar char="§"/>
            </a:pPr>
            <a:r>
              <a:rPr lang="en-US" sz="2400" dirty="0">
                <a:solidFill>
                  <a:schemeClr val="accent6"/>
                </a:solidFill>
                <a:latin typeface="Proxima Nova Light" panose="02000506030000020004"/>
              </a:rPr>
              <a:t>Exposure Measurements</a:t>
            </a:r>
          </a:p>
          <a:p>
            <a:pPr>
              <a:buFont typeface="Wingdings" panose="05000000000000000000" pitchFamily="2" charset="2"/>
              <a:buChar char="§"/>
            </a:pPr>
            <a:r>
              <a:rPr lang="en-US" sz="2400" dirty="0">
                <a:solidFill>
                  <a:schemeClr val="accent6"/>
                </a:solidFill>
                <a:latin typeface="Proxima Nova Light" panose="02000506030000020004"/>
              </a:rPr>
              <a:t>Collaborations with LA Fire Researchers</a:t>
            </a:r>
          </a:p>
          <a:p>
            <a:pPr>
              <a:buFont typeface="Wingdings" panose="05000000000000000000" pitchFamily="2" charset="2"/>
              <a:buChar char="§"/>
            </a:pPr>
            <a:r>
              <a:rPr lang="en-US" sz="2400" dirty="0">
                <a:solidFill>
                  <a:schemeClr val="accent6"/>
                </a:solidFill>
                <a:latin typeface="Proxima Nova Light" panose="02000506030000020004"/>
              </a:rPr>
              <a:t>Expand B-SAFE in Future Fires</a:t>
            </a:r>
          </a:p>
          <a:p>
            <a:pPr>
              <a:buFont typeface="Wingdings" panose="05000000000000000000" pitchFamily="2" charset="2"/>
              <a:buChar char="§"/>
            </a:pPr>
            <a:r>
              <a:rPr lang="en-US" sz="2400" dirty="0">
                <a:solidFill>
                  <a:schemeClr val="accent6"/>
                </a:solidFill>
                <a:latin typeface="Proxima Nova Light" panose="02000506030000020004"/>
              </a:rPr>
              <a:t>Intervention Studies </a:t>
            </a:r>
          </a:p>
          <a:p>
            <a:pPr>
              <a:buFont typeface="Wingdings" panose="05000000000000000000" pitchFamily="2" charset="2"/>
              <a:buChar char="§"/>
            </a:pPr>
            <a:r>
              <a:rPr lang="en-US" sz="2400" dirty="0">
                <a:solidFill>
                  <a:schemeClr val="accent6"/>
                </a:solidFill>
                <a:latin typeface="Proxima Nova Light" panose="02000506030000020004"/>
              </a:rPr>
              <a:t>Community Education</a:t>
            </a:r>
            <a:endParaRPr lang="en-US" dirty="0">
              <a:solidFill>
                <a:schemeClr val="accent6"/>
              </a:solidFill>
              <a:latin typeface="Proxima Nova Light" panose="02000506030000020004"/>
            </a:endParaRPr>
          </a:p>
        </p:txBody>
      </p:sp>
      <p:pic>
        <p:nvPicPr>
          <p:cNvPr id="4" name="Picture 2" descr="Brain Organoids - Serious Science">
            <a:extLst>
              <a:ext uri="{FF2B5EF4-FFF2-40B4-BE49-F238E27FC236}">
                <a16:creationId xmlns:a16="http://schemas.microsoft.com/office/drawing/2014/main" id="{DE5A8443-1D7A-9571-A80E-B81E4897C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0012" y="1620371"/>
            <a:ext cx="3036051" cy="321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483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94627-C72D-A6F7-F401-64C2D03E57A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CF4261-524E-3120-0CDB-3B91E5FA0A26}"/>
              </a:ext>
            </a:extLst>
          </p:cNvPr>
          <p:cNvSpPr>
            <a:spLocks noGrp="1"/>
          </p:cNvSpPr>
          <p:nvPr>
            <p:ph idx="4294967295"/>
          </p:nvPr>
        </p:nvSpPr>
        <p:spPr>
          <a:xfrm>
            <a:off x="-167988" y="150620"/>
            <a:ext cx="6115233" cy="5559934"/>
          </a:xfrm>
        </p:spPr>
        <p:txBody>
          <a:bodyPr>
            <a:normAutofit fontScale="92500" lnSpcReduction="10000"/>
          </a:bodyPr>
          <a:lstStyle/>
          <a:p>
            <a:pPr marL="318816" lvl="1" indent="0">
              <a:spcAft>
                <a:spcPts val="300"/>
              </a:spcAft>
              <a:buNone/>
            </a:pPr>
            <a:r>
              <a:rPr lang="en-US" sz="3120" b="1" dirty="0"/>
              <a:t>Collaborating Investigators - UCD</a:t>
            </a:r>
          </a:p>
          <a:p>
            <a:pPr lvl="1">
              <a:spcBef>
                <a:spcPts val="0"/>
              </a:spcBef>
              <a:spcAft>
                <a:spcPts val="720"/>
              </a:spcAft>
              <a:buFont typeface="Wingdings" panose="05000000000000000000" pitchFamily="2" charset="2"/>
              <a:buChar char="§"/>
            </a:pPr>
            <a:r>
              <a:rPr lang="en-US" sz="1800" b="1" dirty="0"/>
              <a:t>Mike Kleeman </a:t>
            </a:r>
            <a:r>
              <a:rPr lang="en-US" sz="1800" dirty="0"/>
              <a:t>– Exposure Assessment, Modeling</a:t>
            </a:r>
            <a:endParaRPr lang="en-US" sz="1800" b="1" dirty="0"/>
          </a:p>
          <a:p>
            <a:pPr lvl="1">
              <a:spcBef>
                <a:spcPts val="0"/>
              </a:spcBef>
              <a:spcAft>
                <a:spcPts val="720"/>
              </a:spcAft>
              <a:buFont typeface="Wingdings" panose="05000000000000000000" pitchFamily="2" charset="2"/>
              <a:buChar char="§"/>
            </a:pPr>
            <a:r>
              <a:rPr lang="en-US" sz="1800" b="1" dirty="0"/>
              <a:t>Deborah Bennett</a:t>
            </a:r>
            <a:r>
              <a:rPr lang="en-US" sz="1800" dirty="0"/>
              <a:t> – Exposure Measurement</a:t>
            </a:r>
          </a:p>
          <a:p>
            <a:pPr lvl="1">
              <a:spcBef>
                <a:spcPts val="0"/>
              </a:spcBef>
              <a:spcAft>
                <a:spcPts val="720"/>
              </a:spcAft>
              <a:buFont typeface="Wingdings" panose="05000000000000000000" pitchFamily="2" charset="2"/>
              <a:buChar char="§"/>
            </a:pPr>
            <a:r>
              <a:rPr lang="en-US" sz="1800" b="1" dirty="0"/>
              <a:t>Katie Conlon </a:t>
            </a:r>
            <a:r>
              <a:rPr lang="en-US" sz="1800" dirty="0"/>
              <a:t>– Exposure Assessment; Geo Indexes </a:t>
            </a:r>
          </a:p>
          <a:p>
            <a:pPr lvl="1">
              <a:spcBef>
                <a:spcPts val="0"/>
              </a:spcBef>
              <a:spcAft>
                <a:spcPts val="720"/>
              </a:spcAft>
              <a:buFont typeface="Wingdings" panose="05000000000000000000" pitchFamily="2" charset="2"/>
              <a:buChar char="§"/>
            </a:pPr>
            <a:r>
              <a:rPr lang="en-US" sz="1800" b="1" dirty="0"/>
              <a:t>Sean Raffuse </a:t>
            </a:r>
            <a:r>
              <a:rPr lang="en-US" sz="1800" dirty="0"/>
              <a:t>– Exposure Assessment, Modeling</a:t>
            </a:r>
          </a:p>
          <a:p>
            <a:pPr lvl="1">
              <a:spcBef>
                <a:spcPts val="0"/>
              </a:spcBef>
              <a:spcAft>
                <a:spcPts val="720"/>
              </a:spcAft>
              <a:buFont typeface="Wingdings" panose="05000000000000000000" pitchFamily="2" charset="2"/>
              <a:buChar char="§"/>
            </a:pPr>
            <a:r>
              <a:rPr lang="en-US" sz="1800" b="1" dirty="0"/>
              <a:t>Miriam Nuno </a:t>
            </a:r>
            <a:r>
              <a:rPr lang="en-US" sz="1800" dirty="0"/>
              <a:t>– Biostatistician; Community Engagement </a:t>
            </a:r>
          </a:p>
          <a:p>
            <a:pPr lvl="1">
              <a:spcBef>
                <a:spcPts val="0"/>
              </a:spcBef>
              <a:spcAft>
                <a:spcPts val="720"/>
              </a:spcAft>
              <a:buFont typeface="Wingdings" panose="05000000000000000000" pitchFamily="2" charset="2"/>
              <a:buChar char="§"/>
            </a:pPr>
            <a:r>
              <a:rPr lang="en-US" sz="1800" b="1" dirty="0"/>
              <a:t>Amanda Goodrich </a:t>
            </a:r>
            <a:r>
              <a:rPr lang="en-US" sz="1800" dirty="0"/>
              <a:t>– Research Analyst</a:t>
            </a:r>
          </a:p>
          <a:p>
            <a:pPr lvl="1">
              <a:spcBef>
                <a:spcPts val="0"/>
              </a:spcBef>
              <a:spcAft>
                <a:spcPts val="720"/>
              </a:spcAft>
              <a:buFont typeface="Wingdings" panose="05000000000000000000" pitchFamily="2" charset="2"/>
              <a:buChar char="§"/>
            </a:pPr>
            <a:r>
              <a:rPr lang="en-US" sz="1800" b="1" dirty="0">
                <a:solidFill>
                  <a:schemeClr val="tx2"/>
                </a:solidFill>
              </a:rPr>
              <a:t>Mohammad </a:t>
            </a:r>
            <a:r>
              <a:rPr lang="en-US" sz="1800" b="1" dirty="0" err="1">
                <a:solidFill>
                  <a:schemeClr val="tx2"/>
                </a:solidFill>
              </a:rPr>
              <a:t>Astaneh</a:t>
            </a:r>
            <a:r>
              <a:rPr lang="en-US" sz="1800" b="1" dirty="0"/>
              <a:t> </a:t>
            </a:r>
            <a:r>
              <a:rPr lang="en-US" sz="1800" dirty="0"/>
              <a:t>– Exposure Modeling</a:t>
            </a:r>
            <a:endParaRPr lang="en-US" sz="1800" b="1" dirty="0">
              <a:solidFill>
                <a:schemeClr val="tx2"/>
              </a:solidFill>
            </a:endParaRPr>
          </a:p>
          <a:p>
            <a:pPr lvl="1">
              <a:spcBef>
                <a:spcPts val="0"/>
              </a:spcBef>
              <a:spcAft>
                <a:spcPts val="720"/>
              </a:spcAft>
              <a:buFont typeface="Wingdings" panose="05000000000000000000" pitchFamily="2" charset="2"/>
              <a:buChar char="§"/>
            </a:pPr>
            <a:r>
              <a:rPr lang="en-US" sz="1800" b="1" dirty="0">
                <a:solidFill>
                  <a:schemeClr val="tx2"/>
                </a:solidFill>
              </a:rPr>
              <a:t>Yusheng Zhao</a:t>
            </a:r>
            <a:r>
              <a:rPr lang="en-US" sz="1800" b="1" dirty="0"/>
              <a:t> </a:t>
            </a:r>
            <a:r>
              <a:rPr lang="en-US" sz="1800" dirty="0"/>
              <a:t>– Exposure Modeling</a:t>
            </a:r>
            <a:endParaRPr lang="en-US" sz="1800" b="1" dirty="0">
              <a:solidFill>
                <a:schemeClr val="tx2"/>
              </a:solidFill>
            </a:endParaRPr>
          </a:p>
          <a:p>
            <a:pPr lvl="1">
              <a:spcBef>
                <a:spcPts val="0"/>
              </a:spcBef>
              <a:spcAft>
                <a:spcPts val="720"/>
              </a:spcAft>
              <a:buFont typeface="Wingdings" panose="05000000000000000000" pitchFamily="2" charset="2"/>
              <a:buChar char="§"/>
            </a:pPr>
            <a:r>
              <a:rPr lang="en-US" sz="1800" b="1" dirty="0"/>
              <a:t>Daniel Tancredi</a:t>
            </a:r>
            <a:r>
              <a:rPr lang="en-US" sz="1800" dirty="0"/>
              <a:t> – Biostatistician</a:t>
            </a:r>
          </a:p>
          <a:p>
            <a:pPr lvl="1">
              <a:spcBef>
                <a:spcPts val="0"/>
              </a:spcBef>
              <a:spcAft>
                <a:spcPts val="720"/>
              </a:spcAft>
              <a:buFont typeface="Wingdings" panose="05000000000000000000" pitchFamily="2" charset="2"/>
              <a:buChar char="§"/>
            </a:pPr>
            <a:r>
              <a:rPr lang="en-US" sz="1800" b="1" dirty="0"/>
              <a:t>Hong Ji </a:t>
            </a:r>
            <a:r>
              <a:rPr lang="en-US" sz="1800" dirty="0"/>
              <a:t>– Nasal Respiratory Epigenetics / Cytokines</a:t>
            </a:r>
          </a:p>
          <a:p>
            <a:pPr lvl="1">
              <a:spcBef>
                <a:spcPts val="0"/>
              </a:spcBef>
              <a:spcAft>
                <a:spcPts val="720"/>
              </a:spcAft>
              <a:buFont typeface="Wingdings" panose="05000000000000000000" pitchFamily="2" charset="2"/>
              <a:buChar char="§"/>
            </a:pPr>
            <a:r>
              <a:rPr lang="en-US" sz="1800" b="1" dirty="0"/>
              <a:t>Ameer Taha</a:t>
            </a:r>
            <a:r>
              <a:rPr lang="en-US" sz="1800" dirty="0"/>
              <a:t> – Blood Exposure Measurements</a:t>
            </a:r>
          </a:p>
          <a:p>
            <a:pPr lvl="1">
              <a:spcBef>
                <a:spcPts val="0"/>
              </a:spcBef>
              <a:spcAft>
                <a:spcPts val="720"/>
              </a:spcAft>
              <a:buFont typeface="Wingdings" panose="05000000000000000000" pitchFamily="2" charset="2"/>
              <a:buChar char="§"/>
            </a:pPr>
            <a:r>
              <a:rPr lang="en-US" sz="1800" b="1" dirty="0"/>
              <a:t>Lisa Miller </a:t>
            </a:r>
            <a:r>
              <a:rPr lang="en-US" sz="1800" dirty="0"/>
              <a:t>– Primates Respiratory Immune Profiles</a:t>
            </a:r>
          </a:p>
          <a:p>
            <a:pPr lvl="1">
              <a:spcBef>
                <a:spcPts val="0"/>
              </a:spcBef>
              <a:spcAft>
                <a:spcPts val="720"/>
              </a:spcAft>
              <a:buFont typeface="Wingdings" panose="05000000000000000000" pitchFamily="2" charset="2"/>
              <a:buChar char="§"/>
            </a:pPr>
            <a:r>
              <a:rPr lang="en-US" sz="1800" b="1" dirty="0"/>
              <a:t>Anh P Nguyen </a:t>
            </a:r>
            <a:r>
              <a:rPr lang="en-US" sz="1800" dirty="0"/>
              <a:t>– Pediatric Allergist and Immunologist</a:t>
            </a:r>
          </a:p>
          <a:p>
            <a:pPr lvl="1">
              <a:spcBef>
                <a:spcPts val="0"/>
              </a:spcBef>
              <a:spcAft>
                <a:spcPts val="720"/>
              </a:spcAft>
              <a:buFont typeface="Wingdings" panose="05000000000000000000" pitchFamily="2" charset="2"/>
              <a:buChar char="§"/>
            </a:pPr>
            <a:r>
              <a:rPr lang="en-US" sz="1800" b="1" dirty="0"/>
              <a:t>Irva Hertz-Picciotto </a:t>
            </a:r>
            <a:r>
              <a:rPr lang="en-US" sz="1800" dirty="0"/>
              <a:t>– Environmental Epidemiologist</a:t>
            </a:r>
          </a:p>
          <a:p>
            <a:pPr lvl="1">
              <a:spcBef>
                <a:spcPts val="0"/>
              </a:spcBef>
              <a:spcAft>
                <a:spcPts val="720"/>
              </a:spcAft>
              <a:buFont typeface="Wingdings" panose="05000000000000000000" pitchFamily="2" charset="2"/>
              <a:buChar char="§"/>
            </a:pPr>
            <a:r>
              <a:rPr lang="en-US" sz="1800" b="1" dirty="0"/>
              <a:t>Tanya Khemet </a:t>
            </a:r>
            <a:r>
              <a:rPr lang="en-US" sz="1800" dirty="0"/>
              <a:t>– Community Engagement/Outreach</a:t>
            </a:r>
          </a:p>
          <a:p>
            <a:pPr lvl="1">
              <a:spcBef>
                <a:spcPts val="0"/>
              </a:spcBef>
              <a:spcAft>
                <a:spcPts val="720"/>
              </a:spcAft>
              <a:buFont typeface="Wingdings" panose="05000000000000000000" pitchFamily="2" charset="2"/>
              <a:buChar char="§"/>
            </a:pPr>
            <a:r>
              <a:rPr lang="en-US" sz="1800" b="1" dirty="0"/>
              <a:t>Erin Kinnally  </a:t>
            </a:r>
            <a:r>
              <a:rPr lang="en-US" sz="1800" dirty="0"/>
              <a:t>– NHP Behavior, Epigenetics, </a:t>
            </a:r>
            <a:r>
              <a:rPr lang="en-US" sz="1800" b="1" dirty="0"/>
              <a:t>CNPRC</a:t>
            </a:r>
          </a:p>
          <a:p>
            <a:pPr lvl="1">
              <a:spcBef>
                <a:spcPts val="0"/>
              </a:spcBef>
              <a:spcAft>
                <a:spcPts val="720"/>
              </a:spcAft>
              <a:buFont typeface="Wingdings" panose="05000000000000000000" pitchFamily="2" charset="2"/>
              <a:buChar char="§"/>
            </a:pPr>
            <a:r>
              <a:rPr lang="en-US" sz="1800" b="1" dirty="0"/>
              <a:t>Logan Williams </a:t>
            </a:r>
            <a:r>
              <a:rPr lang="en-US" sz="1800" dirty="0">
                <a:solidFill>
                  <a:schemeClr val="tx2"/>
                </a:solidFill>
              </a:rPr>
              <a:t>– GRA, WGBS Bioinformatics</a:t>
            </a:r>
            <a:endParaRPr lang="en-US" sz="1920" dirty="0"/>
          </a:p>
        </p:txBody>
      </p:sp>
      <p:sp>
        <p:nvSpPr>
          <p:cNvPr id="4" name="TextBox 3">
            <a:extLst>
              <a:ext uri="{FF2B5EF4-FFF2-40B4-BE49-F238E27FC236}">
                <a16:creationId xmlns:a16="http://schemas.microsoft.com/office/drawing/2014/main" id="{C2C456AB-15B3-8289-1C94-1576F49BAA56}"/>
              </a:ext>
            </a:extLst>
          </p:cNvPr>
          <p:cNvSpPr txBox="1"/>
          <p:nvPr/>
        </p:nvSpPr>
        <p:spPr>
          <a:xfrm>
            <a:off x="5611762" y="2402318"/>
            <a:ext cx="4712110" cy="1292662"/>
          </a:xfrm>
          <a:prstGeom prst="rect">
            <a:avLst/>
          </a:prstGeom>
          <a:noFill/>
        </p:spPr>
        <p:txBody>
          <a:bodyPr wrap="square">
            <a:spAutoFit/>
          </a:bodyPr>
          <a:lstStyle/>
          <a:p>
            <a:pPr lvl="1" indent="-228600">
              <a:spcAft>
                <a:spcPts val="400"/>
              </a:spcAft>
              <a:buFont typeface="Wingdings" panose="05000000000000000000" pitchFamily="2" charset="2"/>
              <a:buChar char="§"/>
            </a:pPr>
            <a:r>
              <a:rPr lang="en-US" sz="1700" b="1" dirty="0"/>
              <a:t>Karl </a:t>
            </a:r>
            <a:r>
              <a:rPr lang="en-US" sz="1700" b="1" dirty="0" err="1"/>
              <a:t>O’Sharkey</a:t>
            </a:r>
            <a:r>
              <a:rPr lang="en-US" sz="1700" b="1" dirty="0"/>
              <a:t> </a:t>
            </a:r>
            <a:r>
              <a:rPr lang="en-US" sz="1700" dirty="0"/>
              <a:t>– WF Assignment, Analysis</a:t>
            </a:r>
          </a:p>
          <a:p>
            <a:pPr lvl="1" indent="-228600">
              <a:spcBef>
                <a:spcPts val="0"/>
              </a:spcBef>
              <a:spcAft>
                <a:spcPts val="400"/>
              </a:spcAft>
              <a:buFont typeface="Wingdings" panose="05000000000000000000" pitchFamily="2" charset="2"/>
              <a:buChar char="§"/>
            </a:pPr>
            <a:r>
              <a:rPr lang="en-US" sz="1700" b="1" dirty="0"/>
              <a:t>Beate Ritz </a:t>
            </a:r>
            <a:r>
              <a:rPr lang="en-US" sz="1700" dirty="0"/>
              <a:t>– Exposure, Birth Record, DDS Data</a:t>
            </a:r>
            <a:endParaRPr lang="en-US" sz="1700" b="1" dirty="0"/>
          </a:p>
          <a:p>
            <a:pPr lvl="1" indent="-228600">
              <a:spcAft>
                <a:spcPts val="400"/>
              </a:spcAft>
              <a:buFont typeface="Wingdings" panose="05000000000000000000" pitchFamily="2" charset="2"/>
              <a:buChar char="§"/>
            </a:pPr>
            <a:r>
              <a:rPr lang="en-US" sz="1700" b="1" dirty="0">
                <a:solidFill>
                  <a:schemeClr val="tx2"/>
                </a:solidFill>
              </a:rPr>
              <a:t>Sanjali Mitra</a:t>
            </a:r>
            <a:r>
              <a:rPr lang="en-US" sz="1700" dirty="0"/>
              <a:t> – Data Mgt</a:t>
            </a:r>
            <a:endParaRPr lang="en-US" sz="1700" b="1" dirty="0"/>
          </a:p>
          <a:p>
            <a:pPr lvl="1" indent="-228600">
              <a:spcAft>
                <a:spcPts val="400"/>
              </a:spcAft>
              <a:buFont typeface="Wingdings" panose="05000000000000000000" pitchFamily="2" charset="2"/>
              <a:buChar char="§"/>
            </a:pPr>
            <a:r>
              <a:rPr lang="en-US" sz="1700" b="1" dirty="0">
                <a:solidFill>
                  <a:schemeClr val="tx2"/>
                </a:solidFill>
              </a:rPr>
              <a:t>Ting Chow</a:t>
            </a:r>
            <a:r>
              <a:rPr lang="en-US" sz="1700" dirty="0"/>
              <a:t> – Data Mgt</a:t>
            </a:r>
            <a:endParaRPr lang="en-US" sz="1700" b="1" dirty="0"/>
          </a:p>
        </p:txBody>
      </p:sp>
      <p:pic>
        <p:nvPicPr>
          <p:cNvPr id="1026" name="Picture 2" descr="Dr. Beate Ritz">
            <a:extLst>
              <a:ext uri="{FF2B5EF4-FFF2-40B4-BE49-F238E27FC236}">
                <a16:creationId xmlns:a16="http://schemas.microsoft.com/office/drawing/2014/main" id="{65CFCFF3-1FF4-9AE9-A865-EBED06BEA4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34" r="8220"/>
          <a:stretch>
            <a:fillRect/>
          </a:stretch>
        </p:blipFill>
        <p:spPr bwMode="auto">
          <a:xfrm>
            <a:off x="10260556" y="1955645"/>
            <a:ext cx="1931444" cy="22214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5114C3E-E239-3D48-587E-E4E5D4DDD8C3}"/>
              </a:ext>
            </a:extLst>
          </p:cNvPr>
          <p:cNvPicPr>
            <a:picLocks noChangeAspect="1"/>
          </p:cNvPicPr>
          <p:nvPr/>
        </p:nvPicPr>
        <p:blipFill>
          <a:blip r:embed="rId4"/>
          <a:stretch>
            <a:fillRect/>
          </a:stretch>
        </p:blipFill>
        <p:spPr>
          <a:xfrm>
            <a:off x="5912621" y="1704828"/>
            <a:ext cx="3345506" cy="683646"/>
          </a:xfrm>
          <a:prstGeom prst="rect">
            <a:avLst/>
          </a:prstGeom>
        </p:spPr>
      </p:pic>
      <p:pic>
        <p:nvPicPr>
          <p:cNvPr id="9" name="Picture 8">
            <a:extLst>
              <a:ext uri="{FF2B5EF4-FFF2-40B4-BE49-F238E27FC236}">
                <a16:creationId xmlns:a16="http://schemas.microsoft.com/office/drawing/2014/main" id="{43604347-09A3-F08F-992D-23B980BC01A6}"/>
              </a:ext>
            </a:extLst>
          </p:cNvPr>
          <p:cNvPicPr>
            <a:picLocks noChangeAspect="1"/>
          </p:cNvPicPr>
          <p:nvPr/>
        </p:nvPicPr>
        <p:blipFill>
          <a:blip r:embed="rId5"/>
          <a:srcRect t="7531" b="12772"/>
          <a:stretch>
            <a:fillRect/>
          </a:stretch>
        </p:blipFill>
        <p:spPr>
          <a:xfrm>
            <a:off x="10260556" y="18917"/>
            <a:ext cx="1931444" cy="1963583"/>
          </a:xfrm>
          <a:prstGeom prst="rect">
            <a:avLst/>
          </a:prstGeom>
        </p:spPr>
      </p:pic>
      <p:sp>
        <p:nvSpPr>
          <p:cNvPr id="5" name="TextBox 4">
            <a:extLst>
              <a:ext uri="{FF2B5EF4-FFF2-40B4-BE49-F238E27FC236}">
                <a16:creationId xmlns:a16="http://schemas.microsoft.com/office/drawing/2014/main" id="{A9264230-23FC-DBD1-C6A0-F9F77C3D83E2}"/>
              </a:ext>
            </a:extLst>
          </p:cNvPr>
          <p:cNvSpPr txBox="1"/>
          <p:nvPr/>
        </p:nvSpPr>
        <p:spPr>
          <a:xfrm>
            <a:off x="5611762" y="77801"/>
            <a:ext cx="4303691" cy="1464503"/>
          </a:xfrm>
          <a:prstGeom prst="rect">
            <a:avLst/>
          </a:prstGeom>
          <a:noFill/>
        </p:spPr>
        <p:txBody>
          <a:bodyPr wrap="square">
            <a:spAutoFit/>
          </a:bodyPr>
          <a:lstStyle/>
          <a:p>
            <a:pPr marL="320040" lvl="1" indent="-228600">
              <a:spcBef>
                <a:spcPts val="0"/>
              </a:spcBef>
            </a:pPr>
            <a:r>
              <a:rPr lang="en-US" sz="2900" b="1" dirty="0"/>
              <a:t>Findings Presented</a:t>
            </a:r>
          </a:p>
          <a:p>
            <a:pPr lvl="1" indent="-228600">
              <a:spcAft>
                <a:spcPts val="400"/>
              </a:spcAft>
              <a:buFont typeface="Wingdings" panose="05000000000000000000" pitchFamily="2" charset="2"/>
              <a:buChar char="§"/>
            </a:pPr>
            <a:r>
              <a:rPr lang="en-US" sz="1700" b="1" dirty="0"/>
              <a:t>Amanda Goodrich </a:t>
            </a:r>
            <a:r>
              <a:rPr lang="en-US" sz="1700" dirty="0"/>
              <a:t>– B-SAFE, EPA</a:t>
            </a:r>
          </a:p>
          <a:p>
            <a:pPr lvl="1" indent="-228600">
              <a:spcBef>
                <a:spcPts val="0"/>
              </a:spcBef>
              <a:spcAft>
                <a:spcPts val="400"/>
              </a:spcAft>
              <a:buFont typeface="Wingdings" panose="05000000000000000000" pitchFamily="2" charset="2"/>
              <a:buChar char="§"/>
            </a:pPr>
            <a:r>
              <a:rPr lang="en-US" sz="1700" b="1" dirty="0"/>
              <a:t>Karl </a:t>
            </a:r>
            <a:r>
              <a:rPr lang="en-US" sz="1700" b="1" dirty="0" err="1"/>
              <a:t>O’Sharkey</a:t>
            </a:r>
            <a:r>
              <a:rPr lang="en-US" sz="1700" b="1" dirty="0"/>
              <a:t> </a:t>
            </a:r>
            <a:r>
              <a:rPr lang="en-US" sz="1700" dirty="0"/>
              <a:t>– EPA Autism</a:t>
            </a:r>
            <a:endParaRPr lang="en-US" sz="1700" b="1" dirty="0"/>
          </a:p>
          <a:p>
            <a:pPr lvl="1" indent="-228600">
              <a:spcBef>
                <a:spcPts val="0"/>
              </a:spcBef>
              <a:spcAft>
                <a:spcPts val="400"/>
              </a:spcAft>
              <a:buFont typeface="Wingdings" panose="05000000000000000000" pitchFamily="2" charset="2"/>
              <a:buChar char="§"/>
            </a:pPr>
            <a:r>
              <a:rPr lang="en-US" sz="1700" b="1" dirty="0"/>
              <a:t>Logan Williams –</a:t>
            </a:r>
            <a:r>
              <a:rPr lang="en-US" sz="1700" dirty="0"/>
              <a:t> WF WGBS</a:t>
            </a:r>
          </a:p>
        </p:txBody>
      </p:sp>
      <p:sp>
        <p:nvSpPr>
          <p:cNvPr id="6" name="Rectangle 5">
            <a:extLst>
              <a:ext uri="{FF2B5EF4-FFF2-40B4-BE49-F238E27FC236}">
                <a16:creationId xmlns:a16="http://schemas.microsoft.com/office/drawing/2014/main" id="{E6201965-959D-8214-CA81-25DC156FA8D8}"/>
              </a:ext>
            </a:extLst>
          </p:cNvPr>
          <p:cNvSpPr/>
          <p:nvPr/>
        </p:nvSpPr>
        <p:spPr>
          <a:xfrm>
            <a:off x="1342109" y="5682407"/>
            <a:ext cx="8696632" cy="941796"/>
          </a:xfrm>
          <a:prstGeom prst="rect">
            <a:avLst/>
          </a:prstGeom>
        </p:spPr>
        <p:txBody>
          <a:bodyPr wrap="square">
            <a:spAutoFit/>
          </a:bodyPr>
          <a:lstStyle/>
          <a:p>
            <a:pPr marL="640080" lvl="1">
              <a:spcAft>
                <a:spcPts val="300"/>
              </a:spcAft>
            </a:pPr>
            <a:r>
              <a:rPr lang="en-US" sz="1920" b="1" dirty="0"/>
              <a:t>NIH</a:t>
            </a:r>
            <a:r>
              <a:rPr lang="en-US" sz="1920" dirty="0"/>
              <a:t> NIEHS </a:t>
            </a:r>
            <a:r>
              <a:rPr lang="en-US" sz="1680" dirty="0"/>
              <a:t>R01ES037032, R21ES029852, R21ES031026, UG3/UH3 OD035550, R01ES028089, R01ES025574, R01ES029213, R/U24ES028533, P01ES011269, P50HD103526</a:t>
            </a:r>
            <a:br>
              <a:rPr lang="en-US" sz="1680" dirty="0"/>
            </a:br>
            <a:r>
              <a:rPr lang="en-US" sz="1920" b="1" dirty="0"/>
              <a:t>EPA</a:t>
            </a:r>
            <a:r>
              <a:rPr lang="en-US" sz="1920" dirty="0"/>
              <a:t> </a:t>
            </a:r>
            <a:r>
              <a:rPr lang="en-US" sz="1680" dirty="0"/>
              <a:t>STAR 83543201, 84048401 	</a:t>
            </a:r>
            <a:r>
              <a:rPr lang="en-US" sz="1920" b="1" dirty="0"/>
              <a:t>UCD</a:t>
            </a:r>
            <a:r>
              <a:rPr lang="en-US" sz="1920" dirty="0"/>
              <a:t> </a:t>
            </a:r>
            <a:r>
              <a:rPr lang="en-US" sz="1680" dirty="0"/>
              <a:t>EHS Center pilot;</a:t>
            </a:r>
            <a:r>
              <a:rPr lang="en-US" sz="1920" dirty="0"/>
              <a:t> </a:t>
            </a:r>
            <a:r>
              <a:rPr lang="en-US" sz="1680" dirty="0"/>
              <a:t>MIND Institute IDDRC; CNPRC</a:t>
            </a:r>
            <a:endParaRPr lang="en-US" sz="1920" dirty="0"/>
          </a:p>
        </p:txBody>
      </p:sp>
      <p:sp>
        <p:nvSpPr>
          <p:cNvPr id="10" name="TextBox 9">
            <a:extLst>
              <a:ext uri="{FF2B5EF4-FFF2-40B4-BE49-F238E27FC236}">
                <a16:creationId xmlns:a16="http://schemas.microsoft.com/office/drawing/2014/main" id="{2C9D9CE7-FB59-3AB1-468F-EDA72215AC89}"/>
              </a:ext>
            </a:extLst>
          </p:cNvPr>
          <p:cNvSpPr txBox="1"/>
          <p:nvPr/>
        </p:nvSpPr>
        <p:spPr>
          <a:xfrm>
            <a:off x="5404410" y="3748436"/>
            <a:ext cx="5126814" cy="1880515"/>
          </a:xfrm>
          <a:prstGeom prst="rect">
            <a:avLst/>
          </a:prstGeom>
          <a:noFill/>
        </p:spPr>
        <p:txBody>
          <a:bodyPr wrap="square">
            <a:spAutoFit/>
          </a:bodyPr>
          <a:lstStyle/>
          <a:p>
            <a:pPr marL="274320" lvl="1" indent="0">
              <a:buNone/>
            </a:pPr>
            <a:r>
              <a:rPr lang="en-US" sz="2900" b="1" dirty="0"/>
              <a:t>Research Team</a:t>
            </a:r>
          </a:p>
          <a:p>
            <a:pPr marL="640080" lvl="1" indent="-228600">
              <a:spcBef>
                <a:spcPts val="0"/>
              </a:spcBef>
              <a:buFont typeface="Wingdings" panose="05000000000000000000" pitchFamily="2" charset="2"/>
              <a:buChar char="§"/>
            </a:pPr>
            <a:r>
              <a:rPr lang="en-US" sz="1700" b="1" dirty="0"/>
              <a:t>McKenzie </a:t>
            </a:r>
            <a:r>
              <a:rPr lang="en-US" sz="1700" dirty="0"/>
              <a:t>Oliver – Study Manager</a:t>
            </a:r>
          </a:p>
          <a:p>
            <a:pPr marL="640080" lvl="1" indent="-228600">
              <a:spcBef>
                <a:spcPts val="0"/>
              </a:spcBef>
              <a:buFont typeface="Wingdings" panose="05000000000000000000" pitchFamily="2" charset="2"/>
              <a:buChar char="§"/>
            </a:pPr>
            <a:r>
              <a:rPr lang="en-US" sz="1700" b="1" dirty="0"/>
              <a:t>Maria Mora </a:t>
            </a:r>
            <a:r>
              <a:rPr lang="en-US" sz="1700" dirty="0"/>
              <a:t>– Phlebotomist, Field, Lab</a:t>
            </a:r>
          </a:p>
          <a:p>
            <a:pPr marL="640080" lvl="1" indent="-228600">
              <a:spcBef>
                <a:spcPts val="0"/>
              </a:spcBef>
              <a:buFont typeface="Wingdings" panose="05000000000000000000" pitchFamily="2" charset="2"/>
              <a:buChar char="§"/>
            </a:pPr>
            <a:r>
              <a:rPr lang="en-US" sz="1700" b="1" dirty="0"/>
              <a:t>Elizabeth Angel </a:t>
            </a:r>
            <a:r>
              <a:rPr lang="en-US" sz="1700" dirty="0"/>
              <a:t>– Data Manager/Analyst</a:t>
            </a:r>
          </a:p>
          <a:p>
            <a:pPr marL="640080" lvl="1" indent="-228600">
              <a:spcBef>
                <a:spcPts val="0"/>
              </a:spcBef>
              <a:buFont typeface="Wingdings" panose="05000000000000000000" pitchFamily="2" charset="2"/>
              <a:buChar char="§"/>
            </a:pPr>
            <a:r>
              <a:rPr lang="en-US" sz="1700" b="1" dirty="0"/>
              <a:t>Luis Perucho Jaimes </a:t>
            </a:r>
            <a:r>
              <a:rPr lang="en-US" sz="1700" dirty="0"/>
              <a:t>– Laboratory</a:t>
            </a:r>
          </a:p>
          <a:p>
            <a:pPr marL="640080" lvl="1" indent="-228600">
              <a:spcBef>
                <a:spcPts val="0"/>
              </a:spcBef>
              <a:buFont typeface="Wingdings" panose="05000000000000000000" pitchFamily="2" charset="2"/>
              <a:buChar char="§"/>
            </a:pPr>
            <a:r>
              <a:rPr lang="en-US" sz="1700" b="1" dirty="0"/>
              <a:t>Timothy Sullivan </a:t>
            </a:r>
            <a:r>
              <a:rPr lang="en-US" sz="1700" dirty="0"/>
              <a:t>– Laboratory Manager</a:t>
            </a:r>
          </a:p>
        </p:txBody>
      </p:sp>
      <p:sp>
        <p:nvSpPr>
          <p:cNvPr id="11" name="Rectangle 10">
            <a:extLst>
              <a:ext uri="{FF2B5EF4-FFF2-40B4-BE49-F238E27FC236}">
                <a16:creationId xmlns:a16="http://schemas.microsoft.com/office/drawing/2014/main" id="{35C615A7-1692-2097-D081-CDE928039D26}"/>
              </a:ext>
            </a:extLst>
          </p:cNvPr>
          <p:cNvSpPr/>
          <p:nvPr/>
        </p:nvSpPr>
        <p:spPr>
          <a:xfrm>
            <a:off x="100783" y="5648112"/>
            <a:ext cx="2163097" cy="535531"/>
          </a:xfrm>
          <a:prstGeom prst="rect">
            <a:avLst/>
          </a:prstGeom>
        </p:spPr>
        <p:txBody>
          <a:bodyPr wrap="square">
            <a:spAutoFit/>
          </a:bodyPr>
          <a:lstStyle/>
          <a:p>
            <a:pPr marL="318816" lvl="1">
              <a:spcAft>
                <a:spcPts val="300"/>
              </a:spcAft>
            </a:pPr>
            <a:r>
              <a:rPr lang="en-US" sz="2880" b="1" dirty="0"/>
              <a:t> Funding</a:t>
            </a:r>
            <a:endParaRPr lang="en-US" sz="1920" dirty="0"/>
          </a:p>
        </p:txBody>
      </p:sp>
      <p:pic>
        <p:nvPicPr>
          <p:cNvPr id="13" name="Picture 12" descr="A person smiling at the camera&#10;&#10;AI-generated content may be incorrect.">
            <a:extLst>
              <a:ext uri="{FF2B5EF4-FFF2-40B4-BE49-F238E27FC236}">
                <a16:creationId xmlns:a16="http://schemas.microsoft.com/office/drawing/2014/main" id="{2AC5620D-CF4F-9F06-B258-775866D59FAD}"/>
              </a:ext>
            </a:extLst>
          </p:cNvPr>
          <p:cNvPicPr>
            <a:picLocks noChangeAspect="1"/>
          </p:cNvPicPr>
          <p:nvPr/>
        </p:nvPicPr>
        <p:blipFill>
          <a:blip r:embed="rId6"/>
          <a:stretch>
            <a:fillRect/>
          </a:stretch>
        </p:blipFill>
        <p:spPr>
          <a:xfrm>
            <a:off x="10258787" y="4141652"/>
            <a:ext cx="1919662" cy="2141161"/>
          </a:xfrm>
          <a:prstGeom prst="rect">
            <a:avLst/>
          </a:prstGeom>
        </p:spPr>
      </p:pic>
    </p:spTree>
    <p:extLst>
      <p:ext uri="{BB962C8B-B14F-4D97-AF65-F5344CB8AC3E}">
        <p14:creationId xmlns:p14="http://schemas.microsoft.com/office/powerpoint/2010/main" val="42183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96E0E0-EC4A-9A35-0FAB-CC3F662BF1E6}"/>
              </a:ext>
            </a:extLst>
          </p:cNvPr>
          <p:cNvSpPr/>
          <p:nvPr/>
        </p:nvSpPr>
        <p:spPr>
          <a:xfrm>
            <a:off x="0" y="0"/>
            <a:ext cx="12192000" cy="6858000"/>
          </a:xfrm>
          <a:prstGeom prst="rect">
            <a:avLst/>
          </a:prstGeom>
          <a:solidFill>
            <a:srgbClr val="15022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oxic' Family Bashed for Forbidding Pregnant Woman From Touching Her Belly">
            <a:extLst>
              <a:ext uri="{FF2B5EF4-FFF2-40B4-BE49-F238E27FC236}">
                <a16:creationId xmlns:a16="http://schemas.microsoft.com/office/drawing/2014/main" id="{B47BEE84-8860-5694-B784-1814A6044C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522" y="0"/>
            <a:ext cx="992695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657697E-4B36-E92A-9EA1-15B1E3337CD6}"/>
              </a:ext>
            </a:extLst>
          </p:cNvPr>
          <p:cNvSpPr txBox="1"/>
          <p:nvPr/>
        </p:nvSpPr>
        <p:spPr>
          <a:xfrm>
            <a:off x="1797008" y="1840375"/>
            <a:ext cx="2785763" cy="769441"/>
          </a:xfrm>
          <a:prstGeom prst="rect">
            <a:avLst/>
          </a:prstGeom>
          <a:noFill/>
        </p:spPr>
        <p:txBody>
          <a:bodyPr wrap="none" rtlCol="0">
            <a:spAutoFit/>
          </a:bodyPr>
          <a:lstStyle/>
          <a:p>
            <a:r>
              <a:rPr lang="en-US" sz="4400" b="1" dirty="0"/>
              <a:t>Thank You!</a:t>
            </a:r>
          </a:p>
        </p:txBody>
      </p:sp>
      <p:sp>
        <p:nvSpPr>
          <p:cNvPr id="8" name="TextBox 7">
            <a:extLst>
              <a:ext uri="{FF2B5EF4-FFF2-40B4-BE49-F238E27FC236}">
                <a16:creationId xmlns:a16="http://schemas.microsoft.com/office/drawing/2014/main" id="{F00C0768-9A48-1CA1-2D42-8FA1583893D5}"/>
              </a:ext>
            </a:extLst>
          </p:cNvPr>
          <p:cNvSpPr txBox="1"/>
          <p:nvPr/>
        </p:nvSpPr>
        <p:spPr>
          <a:xfrm>
            <a:off x="9535611" y="6369455"/>
            <a:ext cx="2679539" cy="369332"/>
          </a:xfrm>
          <a:prstGeom prst="rect">
            <a:avLst/>
          </a:prstGeom>
          <a:noFill/>
        </p:spPr>
        <p:txBody>
          <a:bodyPr wrap="square">
            <a:spAutoFit/>
          </a:bodyPr>
          <a:lstStyle/>
          <a:p>
            <a:r>
              <a:rPr lang="en-US" sz="1800" dirty="0">
                <a:solidFill>
                  <a:schemeClr val="accent1">
                    <a:lumMod val="20000"/>
                    <a:lumOff val="8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rjschmidt@ucdavis.edu</a:t>
            </a:r>
            <a:r>
              <a:rPr lang="en-US" sz="1800" dirty="0">
                <a:solidFill>
                  <a:schemeClr val="accent1">
                    <a:lumMod val="20000"/>
                    <a:lumOff val="8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886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Placeholder 4" descr="https://www.sciencemag.org/sites/default/files/styles/inline__450w__no_aspect/public/cc_iStock-183799407_16x9.jpg?itok=eiEW7ajE">
            <a:extLst>
              <a:ext uri="{FF2B5EF4-FFF2-40B4-BE49-F238E27FC236}">
                <a16:creationId xmlns:a16="http://schemas.microsoft.com/office/drawing/2014/main" id="{AEC20147-E181-6437-D763-997E351CB2ED}"/>
              </a:ext>
            </a:extLst>
          </p:cNvPr>
          <p:cNvPicPr>
            <a:picLocks noGrp="1" noChangeAspect="1" noChangeArrowheads="1"/>
          </p:cNvPicPr>
          <p:nvPr>
            <p:ph type="pic" idx="10"/>
          </p:nvPr>
        </p:nvPicPr>
        <p:blipFill rotWithShape="1">
          <a:blip r:embed="rId3">
            <a:extLst>
              <a:ext uri="{28A0092B-C50C-407E-A947-70E740481C1C}">
                <a14:useLocalDpi xmlns:a14="http://schemas.microsoft.com/office/drawing/2010/main" val="0"/>
              </a:ext>
            </a:extLst>
          </a:blip>
          <a:srcRect l="11241" r="9447"/>
          <a:stretch/>
        </p:blipFill>
        <p:spPr bwMode="auto">
          <a:xfrm>
            <a:off x="1" y="10"/>
            <a:ext cx="8977085"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EAE4229-C219-ED60-3790-7951633B97E7}"/>
              </a:ext>
            </a:extLst>
          </p:cNvPr>
          <p:cNvSpPr>
            <a:spLocks noGrp="1"/>
          </p:cNvSpPr>
          <p:nvPr>
            <p:ph type="ctrTitle"/>
          </p:nvPr>
        </p:nvSpPr>
        <p:spPr>
          <a:xfrm>
            <a:off x="6802165" y="222996"/>
            <a:ext cx="5166356" cy="1768475"/>
          </a:xfrm>
        </p:spPr>
        <p:txBody>
          <a:bodyPr vert="horz" lIns="91440" tIns="45720" rIns="91440" bIns="45720" rtlCol="0" anchor="ctr">
            <a:normAutofit/>
          </a:bodyPr>
          <a:lstStyle/>
          <a:p>
            <a:r>
              <a:rPr lang="en-US" sz="3600" dirty="0">
                <a:solidFill>
                  <a:schemeClr val="accent6">
                    <a:lumMod val="75000"/>
                  </a:schemeClr>
                </a:solidFill>
              </a:rPr>
              <a:t>Prenatal Wildfire Exposure &amp; Child Health</a:t>
            </a:r>
            <a:endParaRPr lang="en-US" sz="3600" dirty="0">
              <a:solidFill>
                <a:schemeClr val="accent6">
                  <a:lumMod val="75000"/>
                </a:schemeClr>
              </a:solidFill>
              <a:latin typeface="+mj-lt"/>
            </a:endParaRPr>
          </a:p>
        </p:txBody>
      </p:sp>
      <p:sp>
        <p:nvSpPr>
          <p:cNvPr id="7" name="Content Placeholder 4">
            <a:extLst>
              <a:ext uri="{FF2B5EF4-FFF2-40B4-BE49-F238E27FC236}">
                <a16:creationId xmlns:a16="http://schemas.microsoft.com/office/drawing/2014/main" id="{E9B647FB-E55E-E039-8851-83C4BC703037}"/>
              </a:ext>
            </a:extLst>
          </p:cNvPr>
          <p:cNvSpPr txBox="1">
            <a:spLocks/>
          </p:cNvSpPr>
          <p:nvPr/>
        </p:nvSpPr>
        <p:spPr>
          <a:xfrm>
            <a:off x="6918277" y="1892411"/>
            <a:ext cx="4811486" cy="45216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Smoke exposure leads to black carbon on fetal side of placenta</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Components of smoke (PM, PAH) can trigger inflammatory damage to the placenta blood supply</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Potentially impairing placental development &amp; function and </a:t>
            </a:r>
            <a:br>
              <a:rPr kumimoji="0" lang="en-US" sz="2400" b="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c</a:t>
            </a:r>
            <a:r>
              <a:rPr lang="en-US" sz="2400" dirty="0">
                <a:solidFill>
                  <a:schemeClr val="accent6">
                    <a:lumMod val="75000"/>
                  </a:schemeClr>
                </a:solidFill>
                <a:latin typeface="Calibri" panose="020F0502020204030204"/>
              </a:rPr>
              <a:t>om</a:t>
            </a:r>
            <a:r>
              <a:rPr kumimoji="0" lang="en-US" sz="2400" b="0" i="0" u="none" strike="noStrike" kern="1200" cap="none" spc="0" normalizeH="0" baseline="0" noProof="0" dirty="0" err="1">
                <a:ln>
                  <a:noFill/>
                </a:ln>
                <a:solidFill>
                  <a:schemeClr val="accent6">
                    <a:lumMod val="75000"/>
                  </a:schemeClr>
                </a:solidFill>
                <a:effectLst/>
                <a:uLnTx/>
                <a:uFillTx/>
                <a:latin typeface="Calibri" panose="020F0502020204030204"/>
                <a:ea typeface="+mn-ea"/>
                <a:cs typeface="+mn-cs"/>
              </a:rPr>
              <a:t>promisi</a:t>
            </a:r>
            <a:r>
              <a:rPr lang="en-US" sz="2400" dirty="0">
                <a:solidFill>
                  <a:schemeClr val="accent6">
                    <a:lumMod val="75000"/>
                  </a:schemeClr>
                </a:solidFill>
                <a:latin typeface="Calibri" panose="020F0502020204030204"/>
              </a:rPr>
              <a:t>ng</a:t>
            </a:r>
            <a:r>
              <a:rPr kumimoji="0" lang="en-US" sz="2400" b="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 fetal growth</a:t>
            </a:r>
          </a:p>
        </p:txBody>
      </p:sp>
    </p:spTree>
    <p:extLst>
      <p:ext uri="{BB962C8B-B14F-4D97-AF65-F5344CB8AC3E}">
        <p14:creationId xmlns:p14="http://schemas.microsoft.com/office/powerpoint/2010/main" val="4021325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FFE93-EBC9-EF14-FEB9-288A30343973}"/>
              </a:ext>
            </a:extLst>
          </p:cNvPr>
          <p:cNvSpPr>
            <a:spLocks noGrp="1"/>
          </p:cNvSpPr>
          <p:nvPr>
            <p:ph type="ctrTitle"/>
          </p:nvPr>
        </p:nvSpPr>
        <p:spPr>
          <a:xfrm>
            <a:off x="887897" y="427982"/>
            <a:ext cx="10734260" cy="451249"/>
          </a:xfrm>
        </p:spPr>
        <p:txBody>
          <a:bodyPr/>
          <a:lstStyle/>
          <a:p>
            <a:r>
              <a:rPr lang="en-US" sz="3600" b="1" dirty="0">
                <a:solidFill>
                  <a:schemeClr val="tx2"/>
                </a:solidFill>
                <a:latin typeface="+mn-lt"/>
              </a:rPr>
              <a:t>Developmental Origins of Health and Disease (DOHaD)</a:t>
            </a:r>
          </a:p>
        </p:txBody>
      </p:sp>
      <p:sp>
        <p:nvSpPr>
          <p:cNvPr id="4" name="Text Placeholder 3">
            <a:extLst>
              <a:ext uri="{FF2B5EF4-FFF2-40B4-BE49-F238E27FC236}">
                <a16:creationId xmlns:a16="http://schemas.microsoft.com/office/drawing/2014/main" id="{7A9A737A-EB52-9ED2-FC91-9DC817F325EC}"/>
              </a:ext>
            </a:extLst>
          </p:cNvPr>
          <p:cNvSpPr>
            <a:spLocks noGrp="1"/>
          </p:cNvSpPr>
          <p:nvPr>
            <p:ph type="body" sz="half" idx="2"/>
          </p:nvPr>
        </p:nvSpPr>
        <p:spPr>
          <a:xfrm>
            <a:off x="1396230" y="1205946"/>
            <a:ext cx="9144000" cy="1524002"/>
          </a:xfrm>
        </p:spPr>
        <p:txBody>
          <a:bodyPr/>
          <a:lstStyle/>
          <a:p>
            <a:pPr marL="342900" indent="-342900">
              <a:buFont typeface="Wingdings" panose="05000000000000000000" pitchFamily="2" charset="2"/>
              <a:buChar char="§"/>
            </a:pPr>
            <a:r>
              <a:rPr lang="en-US" sz="2400" dirty="0"/>
              <a:t>Environmental exposures during early pregnancy could impact </a:t>
            </a:r>
            <a:r>
              <a:rPr lang="en-US" sz="2400" b="1" dirty="0"/>
              <a:t>epigenetic reprogramming </a:t>
            </a:r>
            <a:r>
              <a:rPr lang="en-US" sz="2400" dirty="0"/>
              <a:t>and have long-term effects</a:t>
            </a:r>
          </a:p>
        </p:txBody>
      </p:sp>
      <p:pic>
        <p:nvPicPr>
          <p:cNvPr id="5" name="Picture 4">
            <a:extLst>
              <a:ext uri="{FF2B5EF4-FFF2-40B4-BE49-F238E27FC236}">
                <a16:creationId xmlns:a16="http://schemas.microsoft.com/office/drawing/2014/main" id="{CAC3A1D0-3617-1E44-94C3-46A4C3EFD435}"/>
              </a:ext>
            </a:extLst>
          </p:cNvPr>
          <p:cNvPicPr>
            <a:picLocks noChangeAspect="1"/>
          </p:cNvPicPr>
          <p:nvPr/>
        </p:nvPicPr>
        <p:blipFill>
          <a:blip r:embed="rId2"/>
          <a:srcRect r="31932"/>
          <a:stretch>
            <a:fillRect/>
          </a:stretch>
        </p:blipFill>
        <p:spPr>
          <a:xfrm>
            <a:off x="2145337" y="2217690"/>
            <a:ext cx="7901326" cy="3936557"/>
          </a:xfrm>
          <a:prstGeom prst="rect">
            <a:avLst/>
          </a:prstGeom>
        </p:spPr>
      </p:pic>
    </p:spTree>
    <p:extLst>
      <p:ext uri="{BB962C8B-B14F-4D97-AF65-F5344CB8AC3E}">
        <p14:creationId xmlns:p14="http://schemas.microsoft.com/office/powerpoint/2010/main" val="335722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0F8C2B-CD73-8FBD-99A1-9BC0AC91B9FA}"/>
              </a:ext>
            </a:extLst>
          </p:cNvPr>
          <p:cNvSpPr>
            <a:spLocks noGrp="1"/>
          </p:cNvSpPr>
          <p:nvPr>
            <p:ph type="ctrTitle"/>
          </p:nvPr>
        </p:nvSpPr>
        <p:spPr>
          <a:xfrm>
            <a:off x="1396229" y="281354"/>
            <a:ext cx="10080663" cy="806441"/>
          </a:xfrm>
        </p:spPr>
        <p:txBody>
          <a:bodyPr/>
          <a:lstStyle/>
          <a:p>
            <a:r>
              <a:rPr lang="en-US" dirty="0"/>
              <a:t>Wildfires &amp; Rhesus Macaques - </a:t>
            </a:r>
            <a:r>
              <a:rPr lang="en-US" sz="2800" dirty="0">
                <a:effectLst/>
                <a:latin typeface="Arial" panose="020B0604020202020204" pitchFamily="34" charset="0"/>
                <a:ea typeface="Calibri" panose="020F0502020204030204" pitchFamily="34" charset="0"/>
              </a:rPr>
              <a:t>Closest Animal Model of Human Neurodevelopment and Function</a:t>
            </a:r>
            <a:endParaRPr lang="en-US" dirty="0"/>
          </a:p>
        </p:txBody>
      </p:sp>
      <p:sp>
        <p:nvSpPr>
          <p:cNvPr id="4" name="Text Placeholder 3">
            <a:extLst>
              <a:ext uri="{FF2B5EF4-FFF2-40B4-BE49-F238E27FC236}">
                <a16:creationId xmlns:a16="http://schemas.microsoft.com/office/drawing/2014/main" id="{A5662FB0-9B26-EE3F-7DF4-027CB2A10738}"/>
              </a:ext>
            </a:extLst>
          </p:cNvPr>
          <p:cNvSpPr>
            <a:spLocks noGrp="1"/>
          </p:cNvSpPr>
          <p:nvPr>
            <p:ph type="body" sz="half" idx="2"/>
          </p:nvPr>
        </p:nvSpPr>
        <p:spPr>
          <a:xfrm>
            <a:off x="1396229" y="1329402"/>
            <a:ext cx="6088788" cy="5095782"/>
          </a:xfrm>
        </p:spPr>
        <p:txBody>
          <a:bodyPr>
            <a:normAutofit fontScale="92500" lnSpcReduction="10000"/>
          </a:bodyPr>
          <a:lstStyle/>
          <a:p>
            <a:pPr marL="342900" indent="-342900">
              <a:buFont typeface="Wingdings" panose="05000000000000000000" pitchFamily="2" charset="2"/>
              <a:buChar char="§"/>
            </a:pPr>
            <a:r>
              <a:rPr lang="en-US" sz="2000" dirty="0"/>
              <a:t>Postnatal 2008 CA exposure associated with immune dysregulation &amp; compromised lung function that persisted into adulthood </a:t>
            </a:r>
            <a:br>
              <a:rPr lang="en-US" sz="1800" dirty="0"/>
            </a:br>
            <a:r>
              <a:rPr lang="en-US" sz="1400" dirty="0">
                <a:solidFill>
                  <a:schemeClr val="accent2"/>
                </a:solidFill>
              </a:rPr>
              <a:t>(Black et al 2017; Bassein et al 2019) </a:t>
            </a:r>
            <a:endParaRPr lang="en-US" sz="1800" dirty="0">
              <a:solidFill>
                <a:schemeClr val="accent2"/>
              </a:solidFill>
            </a:endParaRPr>
          </a:p>
          <a:p>
            <a:pPr marL="342900" indent="-342900">
              <a:buFont typeface="Wingdings" panose="05000000000000000000" pitchFamily="2" charset="2"/>
              <a:buChar char="§"/>
            </a:pPr>
            <a:r>
              <a:rPr lang="en-US" sz="2000" dirty="0"/>
              <a:t>Early Postnatal 2008 CA wildfire exposure associated with long-term nasal </a:t>
            </a:r>
            <a:r>
              <a:rPr lang="en-US" sz="2000" b="1" dirty="0"/>
              <a:t>methylome</a:t>
            </a:r>
            <a:r>
              <a:rPr lang="en-US" sz="2000" dirty="0"/>
              <a:t> changes over </a:t>
            </a:r>
            <a:r>
              <a:rPr lang="en-US" sz="2000" b="1" dirty="0"/>
              <a:t>nervous &amp; immune system genes </a:t>
            </a:r>
            <a:br>
              <a:rPr lang="en-US" sz="1800" dirty="0"/>
            </a:br>
            <a:r>
              <a:rPr lang="en-US" sz="1400" dirty="0">
                <a:solidFill>
                  <a:schemeClr val="accent2"/>
                </a:solidFill>
              </a:rPr>
              <a:t>(Brown et al 2022)</a:t>
            </a:r>
          </a:p>
          <a:p>
            <a:pPr marL="342900" indent="-342900">
              <a:buFont typeface="Wingdings" panose="05000000000000000000" pitchFamily="2" charset="2"/>
              <a:buChar char="§"/>
            </a:pPr>
            <a:r>
              <a:rPr lang="en-US" sz="2000" dirty="0"/>
              <a:t>Periconceptional exposure 2018 CA Camp Fire associated with pregnancy loss </a:t>
            </a:r>
            <a:br>
              <a:rPr lang="en-US" sz="1800" dirty="0"/>
            </a:br>
            <a:r>
              <a:rPr lang="en-US" sz="1400" dirty="0">
                <a:solidFill>
                  <a:schemeClr val="accent2"/>
                </a:solidFill>
              </a:rPr>
              <a:t>(Wilson et al 2021)</a:t>
            </a:r>
          </a:p>
          <a:p>
            <a:pPr marL="342900" indent="-342900">
              <a:buFont typeface="Wingdings" panose="05000000000000000000" pitchFamily="2" charset="2"/>
              <a:buChar char="§"/>
            </a:pPr>
            <a:r>
              <a:rPr lang="en-US" sz="2000" dirty="0"/>
              <a:t>Early pregnancy exposure 2018 CA Camp Fire associated with blunted cortisol, passive </a:t>
            </a:r>
            <a:r>
              <a:rPr lang="en-US" sz="2000" b="1" dirty="0"/>
              <a:t>behavior, memory impairment in infant </a:t>
            </a:r>
            <a:br>
              <a:rPr lang="en-US" sz="1800" dirty="0"/>
            </a:br>
            <a:r>
              <a:rPr lang="en-US" sz="1400" dirty="0">
                <a:solidFill>
                  <a:schemeClr val="accent2"/>
                </a:solidFill>
              </a:rPr>
              <a:t>(</a:t>
            </a:r>
            <a:r>
              <a:rPr lang="en-US" sz="1400" dirty="0" err="1">
                <a:solidFill>
                  <a:schemeClr val="accent2"/>
                </a:solidFill>
              </a:rPr>
              <a:t>Capitanio</a:t>
            </a:r>
            <a:r>
              <a:rPr lang="en-US" sz="1400" dirty="0">
                <a:solidFill>
                  <a:schemeClr val="accent2"/>
                </a:solidFill>
              </a:rPr>
              <a:t> et al 2022)</a:t>
            </a:r>
          </a:p>
          <a:p>
            <a:pPr marL="342900" indent="-342900">
              <a:buFont typeface="Wingdings" panose="05000000000000000000" pitchFamily="2" charset="2"/>
              <a:buChar char="§"/>
            </a:pPr>
            <a:r>
              <a:rPr lang="en-US" sz="2100" dirty="0"/>
              <a:t>Examining </a:t>
            </a:r>
            <a:r>
              <a:rPr lang="en-US" sz="2100" b="1" dirty="0"/>
              <a:t>biologic pathways </a:t>
            </a:r>
            <a:r>
              <a:rPr lang="en-US" sz="2100" dirty="0"/>
              <a:t>altered using blood collected from infants with CNPRC (</a:t>
            </a:r>
            <a:r>
              <a:rPr lang="en-US" sz="2100" dirty="0">
                <a:solidFill>
                  <a:schemeClr val="accent2"/>
                </a:solidFill>
              </a:rPr>
              <a:t>Erin</a:t>
            </a:r>
            <a:r>
              <a:rPr lang="en-US" sz="2100" dirty="0"/>
              <a:t> </a:t>
            </a:r>
            <a:r>
              <a:rPr lang="en-US" sz="2100" dirty="0">
                <a:solidFill>
                  <a:schemeClr val="accent2"/>
                </a:solidFill>
              </a:rPr>
              <a:t>Kinnally</a:t>
            </a:r>
            <a:r>
              <a:rPr lang="en-US" sz="2100" dirty="0"/>
              <a:t>)</a:t>
            </a:r>
            <a:endParaRPr lang="en-US" sz="2100" dirty="0">
              <a:solidFill>
                <a:schemeClr val="accent2"/>
              </a:solidFill>
            </a:endParaRPr>
          </a:p>
        </p:txBody>
      </p:sp>
      <p:pic>
        <p:nvPicPr>
          <p:cNvPr id="9" name="Picture 8">
            <a:extLst>
              <a:ext uri="{FF2B5EF4-FFF2-40B4-BE49-F238E27FC236}">
                <a16:creationId xmlns:a16="http://schemas.microsoft.com/office/drawing/2014/main" id="{0DDB4922-F261-958D-11BA-96892747830E}"/>
              </a:ext>
            </a:extLst>
          </p:cNvPr>
          <p:cNvPicPr>
            <a:picLocks noChangeAspect="1"/>
          </p:cNvPicPr>
          <p:nvPr/>
        </p:nvPicPr>
        <p:blipFill rotWithShape="1">
          <a:blip r:embed="rId3"/>
          <a:srcRect t="6150" b="3290"/>
          <a:stretch/>
        </p:blipFill>
        <p:spPr>
          <a:xfrm>
            <a:off x="8360091" y="1087795"/>
            <a:ext cx="3840480" cy="5216934"/>
          </a:xfrm>
          <a:prstGeom prst="rect">
            <a:avLst/>
          </a:prstGeom>
        </p:spPr>
      </p:pic>
    </p:spTree>
    <p:extLst>
      <p:ext uri="{BB962C8B-B14F-4D97-AF65-F5344CB8AC3E}">
        <p14:creationId xmlns:p14="http://schemas.microsoft.com/office/powerpoint/2010/main" val="968986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2C9F6-CC36-53C8-4B1D-69B6B8A325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2B29B-7513-44C1-5E61-6D29013538AF}"/>
              </a:ext>
            </a:extLst>
          </p:cNvPr>
          <p:cNvSpPr>
            <a:spLocks noGrp="1"/>
          </p:cNvSpPr>
          <p:nvPr>
            <p:ph type="ctrTitle"/>
          </p:nvPr>
        </p:nvSpPr>
        <p:spPr>
          <a:xfrm>
            <a:off x="1813960" y="258498"/>
            <a:ext cx="8759152" cy="949643"/>
          </a:xfrm>
        </p:spPr>
        <p:txBody>
          <a:bodyPr/>
          <a:lstStyle/>
          <a:p>
            <a:r>
              <a:rPr lang="en-US" sz="4400" dirty="0"/>
              <a:t>B-SAFE Wildfire Pregnancy Study</a:t>
            </a:r>
            <a:br>
              <a:rPr lang="en-US" dirty="0"/>
            </a:br>
            <a:r>
              <a:rPr lang="en-US" u="sng" dirty="0"/>
              <a:t>B</a:t>
            </a:r>
            <a:r>
              <a:rPr lang="en-US" dirty="0"/>
              <a:t>io-</a:t>
            </a:r>
            <a:r>
              <a:rPr lang="en-US" u="sng" dirty="0"/>
              <a:t>S</a:t>
            </a:r>
            <a:r>
              <a:rPr lang="en-US" dirty="0"/>
              <a:t>pecimen </a:t>
            </a:r>
            <a:r>
              <a:rPr lang="en-US" u="sng" dirty="0"/>
              <a:t>A</a:t>
            </a:r>
            <a:r>
              <a:rPr lang="en-US" dirty="0"/>
              <a:t>ssessment of </a:t>
            </a:r>
            <a:r>
              <a:rPr lang="en-US" u="sng" dirty="0"/>
              <a:t>F</a:t>
            </a:r>
            <a:r>
              <a:rPr lang="en-US" dirty="0"/>
              <a:t>ire </a:t>
            </a:r>
            <a:r>
              <a:rPr lang="en-US" u="sng" dirty="0"/>
              <a:t>E</a:t>
            </a:r>
            <a:r>
              <a:rPr lang="en-US" dirty="0"/>
              <a:t>ffects</a:t>
            </a:r>
          </a:p>
        </p:txBody>
      </p:sp>
      <p:sp>
        <p:nvSpPr>
          <p:cNvPr id="3" name="Text Placeholder 2">
            <a:extLst>
              <a:ext uri="{FF2B5EF4-FFF2-40B4-BE49-F238E27FC236}">
                <a16:creationId xmlns:a16="http://schemas.microsoft.com/office/drawing/2014/main" id="{23B21155-4211-8C54-A821-F4B34AC7AA0A}"/>
              </a:ext>
            </a:extLst>
          </p:cNvPr>
          <p:cNvSpPr>
            <a:spLocks noGrp="1"/>
          </p:cNvSpPr>
          <p:nvPr>
            <p:ph type="body" sz="half" idx="2"/>
          </p:nvPr>
        </p:nvSpPr>
        <p:spPr>
          <a:xfrm>
            <a:off x="518983" y="1973943"/>
            <a:ext cx="8008160" cy="4316018"/>
          </a:xfrm>
        </p:spPr>
        <p:txBody>
          <a:bodyPr/>
          <a:lstStyle/>
          <a:p>
            <a:r>
              <a:rPr lang="en-US" dirty="0"/>
              <a:t>Cohort of 544 women at different stages of pregnancy during </a:t>
            </a:r>
            <a:br>
              <a:rPr lang="en-US" dirty="0"/>
            </a:br>
            <a:r>
              <a:rPr lang="en-US" dirty="0"/>
              <a:t>the 2017-2021 Northern California wildfires and their children</a:t>
            </a:r>
          </a:p>
          <a:p>
            <a:r>
              <a:rPr lang="en-US" dirty="0"/>
              <a:t>Collected biospecimens and survey information to determine exposure loads, mechanistic responses &amp; health biomarkers</a:t>
            </a:r>
          </a:p>
          <a:p>
            <a:pPr marL="342900" indent="-342900">
              <a:buFont typeface="Wingdings" panose="05000000000000000000" pitchFamily="2" charset="2"/>
              <a:buChar char="§"/>
            </a:pPr>
            <a:r>
              <a:rPr lang="en-US" sz="1800" dirty="0"/>
              <a:t>172 enrolled for 2017 Napa/Sonoma wildfires (Tubbs Fire)</a:t>
            </a:r>
          </a:p>
          <a:p>
            <a:pPr marL="342900" indent="-342900">
              <a:buFont typeface="Wingdings" panose="05000000000000000000" pitchFamily="2" charset="2"/>
              <a:buChar char="§"/>
            </a:pPr>
            <a:r>
              <a:rPr lang="en-US" sz="1800" dirty="0"/>
              <a:t>225 enrolled for 2018 Camp Fire</a:t>
            </a:r>
          </a:p>
          <a:p>
            <a:pPr marL="342900" indent="-342900">
              <a:buFont typeface="Wingdings" panose="05000000000000000000" pitchFamily="2" charset="2"/>
              <a:buChar char="§"/>
            </a:pPr>
            <a:r>
              <a:rPr lang="en-US" sz="1800" dirty="0"/>
              <a:t>18 for 2019 Kincade Fire</a:t>
            </a:r>
          </a:p>
          <a:p>
            <a:pPr marL="342900" indent="-342900">
              <a:buFont typeface="Wingdings" panose="05000000000000000000" pitchFamily="2" charset="2"/>
              <a:buChar char="§"/>
            </a:pPr>
            <a:r>
              <a:rPr lang="en-US" sz="1800" dirty="0"/>
              <a:t>95 for 2020 Complex Fires</a:t>
            </a:r>
          </a:p>
          <a:p>
            <a:pPr marL="342900" indent="-342900">
              <a:buFont typeface="Wingdings" panose="05000000000000000000" pitchFamily="2" charset="2"/>
              <a:buChar char="§"/>
            </a:pPr>
            <a:r>
              <a:rPr lang="en-US" sz="1800" dirty="0"/>
              <a:t>34 for 2021 Dixie/Caldor Fires</a:t>
            </a:r>
          </a:p>
          <a:p>
            <a:pPr marL="342900" indent="-342900">
              <a:buFont typeface="Wingdings" panose="05000000000000000000" pitchFamily="2" charset="2"/>
              <a:buChar char="§"/>
            </a:pPr>
            <a:endParaRPr lang="en-US" sz="1800" dirty="0"/>
          </a:p>
        </p:txBody>
      </p:sp>
      <p:pic>
        <p:nvPicPr>
          <p:cNvPr id="4" name="Picture 2">
            <a:extLst>
              <a:ext uri="{FF2B5EF4-FFF2-40B4-BE49-F238E27FC236}">
                <a16:creationId xmlns:a16="http://schemas.microsoft.com/office/drawing/2014/main" id="{9760AFA3-FE5E-1E0F-072A-6933920D17FC}"/>
              </a:ext>
            </a:extLst>
          </p:cNvPr>
          <p:cNvPicPr>
            <a:picLocks noChangeAspect="1" noChangeArrowheads="1"/>
          </p:cNvPicPr>
          <p:nvPr/>
        </p:nvPicPr>
        <p:blipFill rotWithShape="1">
          <a:blip r:embed="rId3"/>
          <a:srcRect l="16333" r="16333"/>
          <a:stretch/>
        </p:blipFill>
        <p:spPr bwMode="auto">
          <a:xfrm>
            <a:off x="7404756" y="1586235"/>
            <a:ext cx="4607830" cy="4562225"/>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a:solidFill>
            <a:schemeClr val="accent6">
              <a:lumMod val="50000"/>
            </a:schemeClr>
          </a:solidFill>
        </p:spPr>
      </p:pic>
      <p:pic>
        <p:nvPicPr>
          <p:cNvPr id="7" name="Picture 6">
            <a:extLst>
              <a:ext uri="{FF2B5EF4-FFF2-40B4-BE49-F238E27FC236}">
                <a16:creationId xmlns:a16="http://schemas.microsoft.com/office/drawing/2014/main" id="{E1C0595C-5B3F-F6CE-BC89-70603C3DA5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588" t="26330" r="17489" b="26592"/>
          <a:stretch/>
        </p:blipFill>
        <p:spPr>
          <a:xfrm>
            <a:off x="285157" y="91861"/>
            <a:ext cx="988067" cy="1282919"/>
          </a:xfrm>
          <a:prstGeom prst="rect">
            <a:avLst/>
          </a:prstGeom>
        </p:spPr>
      </p:pic>
    </p:spTree>
    <p:extLst>
      <p:ext uri="{BB962C8B-B14F-4D97-AF65-F5344CB8AC3E}">
        <p14:creationId xmlns:p14="http://schemas.microsoft.com/office/powerpoint/2010/main" val="3669851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CA28A-8A18-CE8B-F015-25F0178023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E416AB-3E25-32C2-7AF8-DA2891B86914}"/>
              </a:ext>
            </a:extLst>
          </p:cNvPr>
          <p:cNvSpPr>
            <a:spLocks noGrp="1"/>
          </p:cNvSpPr>
          <p:nvPr>
            <p:ph type="ctrTitle"/>
          </p:nvPr>
        </p:nvSpPr>
        <p:spPr>
          <a:xfrm>
            <a:off x="1396230" y="427982"/>
            <a:ext cx="9144000" cy="541725"/>
          </a:xfrm>
        </p:spPr>
        <p:txBody>
          <a:bodyPr/>
          <a:lstStyle/>
          <a:p>
            <a:r>
              <a:rPr lang="en-US" sz="3600" dirty="0"/>
              <a:t>B-SAFE Wildfire Pregnancy Study</a:t>
            </a:r>
          </a:p>
        </p:txBody>
      </p:sp>
      <p:sp>
        <p:nvSpPr>
          <p:cNvPr id="3" name="Content Placeholder 2">
            <a:extLst>
              <a:ext uri="{FF2B5EF4-FFF2-40B4-BE49-F238E27FC236}">
                <a16:creationId xmlns:a16="http://schemas.microsoft.com/office/drawing/2014/main" id="{A6350AB9-0D36-5DA3-8E07-2ED8DA4BD1EA}"/>
              </a:ext>
            </a:extLst>
          </p:cNvPr>
          <p:cNvSpPr>
            <a:spLocks noGrp="1"/>
          </p:cNvSpPr>
          <p:nvPr>
            <p:ph idx="1"/>
          </p:nvPr>
        </p:nvSpPr>
        <p:spPr>
          <a:xfrm>
            <a:off x="1396230" y="1428814"/>
            <a:ext cx="5781084" cy="4459479"/>
          </a:xfrm>
        </p:spPr>
        <p:txBody>
          <a:bodyPr/>
          <a:lstStyle/>
          <a:p>
            <a:r>
              <a:rPr lang="en-US" dirty="0">
                <a:effectLst/>
              </a:rPr>
              <a:t>Collected information on wildfire experience, stress, demographics, health history, pregnancy, delivery</a:t>
            </a:r>
            <a:r>
              <a:rPr lang="en-US" dirty="0"/>
              <a:t>,</a:t>
            </a:r>
            <a:r>
              <a:rPr lang="en-US" dirty="0">
                <a:effectLst/>
              </a:rPr>
              <a:t> and postnatal health</a:t>
            </a:r>
          </a:p>
          <a:p>
            <a:endParaRPr lang="en-US" sz="1260" dirty="0"/>
          </a:p>
          <a:p>
            <a:r>
              <a:rPr lang="en-US" dirty="0">
                <a:effectLst/>
              </a:rPr>
              <a:t>Collected Biospecimens:</a:t>
            </a:r>
          </a:p>
          <a:p>
            <a:pPr lvl="1"/>
            <a:r>
              <a:rPr lang="en-US" dirty="0">
                <a:effectLst/>
              </a:rPr>
              <a:t>Maternal blood, hair, urine, toenails, </a:t>
            </a:r>
            <a:br>
              <a:rPr lang="en-US" dirty="0">
                <a:effectLst/>
              </a:rPr>
            </a:br>
            <a:r>
              <a:rPr lang="en-US" dirty="0">
                <a:effectLst/>
              </a:rPr>
              <a:t>breast milk, MyExposome silicon wristbands</a:t>
            </a:r>
          </a:p>
          <a:p>
            <a:pPr lvl="1"/>
            <a:r>
              <a:rPr lang="en-US" dirty="0">
                <a:effectLst/>
              </a:rPr>
              <a:t>Placenta &amp; umbilical cord blood at delivery</a:t>
            </a:r>
          </a:p>
          <a:p>
            <a:pPr lvl="1"/>
            <a:r>
              <a:rPr lang="en-US" dirty="0">
                <a:effectLst/>
              </a:rPr>
              <a:t>Baby’s saliva, toenails, fecal sample, </a:t>
            </a:r>
            <a:br>
              <a:rPr lang="en-US" dirty="0">
                <a:effectLst/>
              </a:rPr>
            </a:br>
            <a:r>
              <a:rPr lang="en-US" dirty="0">
                <a:effectLst/>
              </a:rPr>
              <a:t>dried blood spot, nasal swab</a:t>
            </a:r>
          </a:p>
          <a:p>
            <a:pPr lvl="1"/>
            <a:r>
              <a:rPr lang="en-US" dirty="0">
                <a:effectLst/>
              </a:rPr>
              <a:t>Older sibling nasal swabs</a:t>
            </a:r>
          </a:p>
          <a:p>
            <a:endParaRPr lang="en-US" dirty="0"/>
          </a:p>
        </p:txBody>
      </p:sp>
      <p:pic>
        <p:nvPicPr>
          <p:cNvPr id="4" name="Picture 3">
            <a:extLst>
              <a:ext uri="{FF2B5EF4-FFF2-40B4-BE49-F238E27FC236}">
                <a16:creationId xmlns:a16="http://schemas.microsoft.com/office/drawing/2014/main" id="{48D0245F-A202-C400-F183-262151AF263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8000" contrast="8000"/>
                    </a14:imgEffect>
                  </a14:imgLayer>
                </a14:imgProps>
              </a:ext>
            </a:extLst>
          </a:blip>
          <a:srcRect l="11340" r="2519"/>
          <a:stretch/>
        </p:blipFill>
        <p:spPr>
          <a:xfrm>
            <a:off x="7685590" y="1897918"/>
            <a:ext cx="4178767" cy="3062163"/>
          </a:xfrm>
          <a:prstGeom prst="rect">
            <a:avLst/>
          </a:prstGeom>
        </p:spPr>
      </p:pic>
    </p:spTree>
    <p:extLst>
      <p:ext uri="{BB962C8B-B14F-4D97-AF65-F5344CB8AC3E}">
        <p14:creationId xmlns:p14="http://schemas.microsoft.com/office/powerpoint/2010/main" val="106513"/>
      </p:ext>
    </p:extLst>
  </p:cSld>
  <p:clrMapOvr>
    <a:masterClrMapping/>
  </p:clrMapOvr>
</p:sld>
</file>

<file path=ppt/theme/theme1.xml><?xml version="1.0" encoding="utf-8"?>
<a:theme xmlns:a="http://schemas.openxmlformats.org/drawingml/2006/main" name="Office Theme">
  <a:themeElements>
    <a:clrScheme name="UC Davis Health">
      <a:dk1>
        <a:srgbClr val="1A3F68"/>
      </a:dk1>
      <a:lt1>
        <a:srgbClr val="FFFFFF"/>
      </a:lt1>
      <a:dk2>
        <a:srgbClr val="4C6988"/>
      </a:dk2>
      <a:lt2>
        <a:srgbClr val="F4E4B4"/>
      </a:lt2>
      <a:accent1>
        <a:srgbClr val="DEAA00"/>
      </a:accent1>
      <a:accent2>
        <a:srgbClr val="008FA8"/>
      </a:accent2>
      <a:accent3>
        <a:srgbClr val="682665"/>
      </a:accent3>
      <a:accent4>
        <a:srgbClr val="AB1D2C"/>
      </a:accent4>
      <a:accent5>
        <a:srgbClr val="F18A20"/>
      </a:accent5>
      <a:accent6>
        <a:srgbClr val="565659"/>
      </a:accent6>
      <a:hlink>
        <a:srgbClr val="221F21"/>
      </a:hlink>
      <a:folHlink>
        <a:srgbClr val="80828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45F3C6DB5F952478D3428717BAF8A3E" ma:contentTypeVersion="18" ma:contentTypeDescription="Create a new document." ma:contentTypeScope="" ma:versionID="3c1085a319b00c8fff21b83cc5a8d425">
  <xsd:schema xmlns:xsd="http://www.w3.org/2001/XMLSchema" xmlns:xs="http://www.w3.org/2001/XMLSchema" xmlns:p="http://schemas.microsoft.com/office/2006/metadata/properties" xmlns:ns3="77784857-32ab-407c-80a9-5d3c365b52a4" xmlns:ns4="baf2299f-17b6-4e69-96a6-563b1cae662d" targetNamespace="http://schemas.microsoft.com/office/2006/metadata/properties" ma:root="true" ma:fieldsID="f2f8f043fd07cd20f636097498119462" ns3:_="" ns4:_="">
    <xsd:import namespace="77784857-32ab-407c-80a9-5d3c365b52a4"/>
    <xsd:import namespace="baf2299f-17b6-4e69-96a6-563b1cae662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LengthInSeconds" minOccurs="0"/>
                <xsd:element ref="ns4:MediaServiceLoca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784857-32ab-407c-80a9-5d3c365b52a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f2299f-17b6-4e69-96a6-563b1cae662d"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af2299f-17b6-4e69-96a6-563b1cae662d" xsi:nil="true"/>
  </documentManagement>
</p:properties>
</file>

<file path=customXml/itemProps1.xml><?xml version="1.0" encoding="utf-8"?>
<ds:datastoreItem xmlns:ds="http://schemas.openxmlformats.org/officeDocument/2006/customXml" ds:itemID="{BB2AFEBB-4D37-410C-A3CF-B656310B443B}">
  <ds:schemaRefs>
    <ds:schemaRef ds:uri="http://schemas.microsoft.com/sharepoint/v3/contenttype/forms"/>
  </ds:schemaRefs>
</ds:datastoreItem>
</file>

<file path=customXml/itemProps2.xml><?xml version="1.0" encoding="utf-8"?>
<ds:datastoreItem xmlns:ds="http://schemas.openxmlformats.org/officeDocument/2006/customXml" ds:itemID="{3E793D5F-4AC1-4061-B4A4-7380F22BF3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784857-32ab-407c-80a9-5d3c365b52a4"/>
    <ds:schemaRef ds:uri="baf2299f-17b6-4e69-96a6-563b1cae66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DD92A5-0BB2-41C6-A351-0560C44B3DAD}">
  <ds:schemaRefs>
    <ds:schemaRef ds:uri="http://schemas.microsoft.com/office/2006/metadata/properties"/>
    <ds:schemaRef ds:uri="http://purl.org/dc/dcmitype/"/>
    <ds:schemaRef ds:uri="http://schemas.openxmlformats.org/package/2006/metadata/core-properties"/>
    <ds:schemaRef ds:uri="http://schemas.microsoft.com/office/2006/documentManagement/types"/>
    <ds:schemaRef ds:uri="http://www.w3.org/XML/1998/namespace"/>
    <ds:schemaRef ds:uri="http://purl.org/dc/terms/"/>
    <ds:schemaRef ds:uri="77784857-32ab-407c-80a9-5d3c365b52a4"/>
    <ds:schemaRef ds:uri="http://purl.org/dc/elements/1.1/"/>
    <ds:schemaRef ds:uri="http://schemas.microsoft.com/office/infopath/2007/PartnerControls"/>
    <ds:schemaRef ds:uri="baf2299f-17b6-4e69-96a6-563b1cae662d"/>
  </ds:schemaRefs>
</ds:datastoreItem>
</file>

<file path=docProps/app.xml><?xml version="1.0" encoding="utf-8"?>
<Properties xmlns="http://schemas.openxmlformats.org/officeDocument/2006/extended-properties" xmlns:vt="http://schemas.openxmlformats.org/officeDocument/2006/docPropsVTypes">
  <Template/>
  <TotalTime>63097</TotalTime>
  <Words>5474</Words>
  <Application>Microsoft Office PowerPoint</Application>
  <PresentationFormat>Widescreen</PresentationFormat>
  <Paragraphs>523</Paragraphs>
  <Slides>46</Slides>
  <Notes>35</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46</vt:i4>
      </vt:variant>
    </vt:vector>
  </HeadingPairs>
  <TitlesOfParts>
    <vt:vector size="66" baseType="lpstr">
      <vt:lpstr>AdvOT1a8a9c4a.BI</vt:lpstr>
      <vt:lpstr>AdvOT6c1def61.B</vt:lpstr>
      <vt:lpstr>AdvOT8b40f9c2.B</vt:lpstr>
      <vt:lpstr>Albany AMT</vt:lpstr>
      <vt:lpstr>Aptos Narrow</vt:lpstr>
      <vt:lpstr>Arial</vt:lpstr>
      <vt:lpstr>ArialMT</vt:lpstr>
      <vt:lpstr>BlinkMacSystemFont</vt:lpstr>
      <vt:lpstr>Calibri</vt:lpstr>
      <vt:lpstr>Gibson Light</vt:lpstr>
      <vt:lpstr>Helvetica</vt:lpstr>
      <vt:lpstr>Helvetica Neue</vt:lpstr>
      <vt:lpstr>Open Sans</vt:lpstr>
      <vt:lpstr>open-sans</vt:lpstr>
      <vt:lpstr>Proxima Nova A Thin</vt:lpstr>
      <vt:lpstr>Proxima Nova Light</vt:lpstr>
      <vt:lpstr>Tahoma</vt:lpstr>
      <vt:lpstr>Times New Roman</vt:lpstr>
      <vt:lpstr>Wingdings</vt:lpstr>
      <vt:lpstr>Office Theme</vt:lpstr>
      <vt:lpstr>PowerPoint Presentation</vt:lpstr>
      <vt:lpstr>Wildfires are an Increasing Threat to Health</vt:lpstr>
      <vt:lpstr>Environmental Exposures during Pregnancy and Early Life</vt:lpstr>
      <vt:lpstr>Prenatal Wildfire Exposure and Child Developmental Health</vt:lpstr>
      <vt:lpstr>Prenatal Wildfire Exposure &amp; Child Health</vt:lpstr>
      <vt:lpstr>Developmental Origins of Health and Disease (DOHaD)</vt:lpstr>
      <vt:lpstr>Wildfires &amp; Rhesus Macaques - Closest Animal Model of Human Neurodevelopment and Function</vt:lpstr>
      <vt:lpstr>B-SAFE Wildfire Pregnancy Study Bio-Specimen Assessment of Fire Effects</vt:lpstr>
      <vt:lpstr>B-SAFE Wildfire Pregnancy Study</vt:lpstr>
      <vt:lpstr>B-SAFE Study Recruitment Area</vt:lpstr>
      <vt:lpstr>Wildfire-Specific and Background Air Pollution Modeling     Data Fusion Approach</vt:lpstr>
      <vt:lpstr>Median Daily PM2.5 Exposure for B-SAFE Mothers during California Wildfire Periods</vt:lpstr>
      <vt:lpstr>B-SAFE Wildfire Pregnancy Study Bio-Specimen Assessment of Fire Effects</vt:lpstr>
      <vt:lpstr>Symptoms Reported by B-SAFE Mothers</vt:lpstr>
      <vt:lpstr>More Moms Reported Symptoms with Higher PM2.5 Exposure</vt:lpstr>
      <vt:lpstr>Pilot Study: Prenatal Wildfire PM2.5 and Child CBCL Scores at 4-5 years old</vt:lpstr>
      <vt:lpstr>Significant Associations between Wildfire PM2.5 and  Child Behavior on CBCL at Age 4-5 years, in Males</vt:lpstr>
      <vt:lpstr>Distributions of CBCL Scores by Child Sex – Age 4-5 yrs</vt:lpstr>
      <vt:lpstr>B-SAFE Follow-Up in Childhood</vt:lpstr>
      <vt:lpstr>Prenatal Wildfire Exposure Associated with Later Child Neurodevelopmental and Behavioral Outcomes</vt:lpstr>
      <vt:lpstr>PowerPoint Presentation</vt:lpstr>
      <vt:lpstr>Early Life Vulnerability to Climate-driven Wildfire Events on Pregnancy and Child Developmental Health Outcomes in Underserved Populations</vt:lpstr>
      <vt:lpstr>Autism Spectrum Disorder</vt:lpstr>
      <vt:lpstr>Autism Prevalence</vt:lpstr>
      <vt:lpstr>Wildfire Exposure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Evidence for Protective Effects by B-Vitamins / Folic Acid</vt:lpstr>
      <vt:lpstr>Supplemental Folic Acid x Environmental Contaminant Interactions</vt:lpstr>
      <vt:lpstr>Folic Acid Can Counter Contaminant Effects</vt:lpstr>
      <vt:lpstr>Prenatal Environment And Child Health (PEACH) in ECHO (Environmental influences on Child Health Outcomes)</vt:lpstr>
      <vt:lpstr>Future Directions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Schmidt</dc:creator>
  <cp:lastModifiedBy>Rebecca J Schmidt</cp:lastModifiedBy>
  <cp:revision>150</cp:revision>
  <cp:lastPrinted>2024-04-08T23:12:55Z</cp:lastPrinted>
  <dcterms:created xsi:type="dcterms:W3CDTF">2018-06-19T21:06:20Z</dcterms:created>
  <dcterms:modified xsi:type="dcterms:W3CDTF">2025-11-11T20:02:22Z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0x010100945F3C6DB5F952478D3428717BAF8A3E</vt:lpwstr>
  </property>
</Properties>
</file>