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2" r:id="rId2"/>
    <p:sldId id="268" r:id="rId3"/>
    <p:sldId id="283" r:id="rId4"/>
    <p:sldId id="284" r:id="rId5"/>
    <p:sldId id="285" r:id="rId6"/>
    <p:sldId id="325" r:id="rId7"/>
    <p:sldId id="346" r:id="rId8"/>
    <p:sldId id="348" r:id="rId9"/>
    <p:sldId id="350" r:id="rId10"/>
    <p:sldId id="347" r:id="rId11"/>
    <p:sldId id="349" r:id="rId12"/>
    <p:sldId id="335" r:id="rId13"/>
    <p:sldId id="330" r:id="rId14"/>
    <p:sldId id="331" r:id="rId15"/>
    <p:sldId id="332" r:id="rId16"/>
    <p:sldId id="327" r:id="rId17"/>
    <p:sldId id="328" r:id="rId18"/>
    <p:sldId id="329" r:id="rId19"/>
    <p:sldId id="345" r:id="rId20"/>
    <p:sldId id="333" r:id="rId21"/>
    <p:sldId id="28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3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ssler, Katherine J" userId="b300352d-b2c0-457b-ac65-d3f7053e88d2" providerId="ADAL" clId="{B6265ED3-21E3-46A1-A891-399C8FB9ED51}"/>
    <pc:docChg chg="custSel modSld">
      <pc:chgData name="Kissler, Katherine J" userId="b300352d-b2c0-457b-ac65-d3f7053e88d2" providerId="ADAL" clId="{B6265ED3-21E3-46A1-A891-399C8FB9ED51}" dt="2023-05-24T16:09:40.101" v="6" actId="478"/>
      <pc:docMkLst>
        <pc:docMk/>
      </pc:docMkLst>
      <pc:sldChg chg="delSp mod">
        <pc:chgData name="Kissler, Katherine J" userId="b300352d-b2c0-457b-ac65-d3f7053e88d2" providerId="ADAL" clId="{B6265ED3-21E3-46A1-A891-399C8FB9ED51}" dt="2023-05-24T16:09:13.561" v="0" actId="478"/>
        <pc:sldMkLst>
          <pc:docMk/>
          <pc:sldMk cId="721772436" sldId="325"/>
        </pc:sldMkLst>
        <pc:picChg chg="del">
          <ac:chgData name="Kissler, Katherine J" userId="b300352d-b2c0-457b-ac65-d3f7053e88d2" providerId="ADAL" clId="{B6265ED3-21E3-46A1-A891-399C8FB9ED51}" dt="2023-05-24T16:09:13.561" v="0" actId="478"/>
          <ac:picMkLst>
            <pc:docMk/>
            <pc:sldMk cId="721772436" sldId="325"/>
            <ac:picMk id="11" creationId="{B17EC575-77F8-385F-1F02-4938A1223763}"/>
          </ac:picMkLst>
        </pc:picChg>
      </pc:sldChg>
      <pc:sldChg chg="delSp mod">
        <pc:chgData name="Kissler, Katherine J" userId="b300352d-b2c0-457b-ac65-d3f7053e88d2" providerId="ADAL" clId="{B6265ED3-21E3-46A1-A891-399C8FB9ED51}" dt="2023-05-24T16:09:40.101" v="6" actId="478"/>
        <pc:sldMkLst>
          <pc:docMk/>
          <pc:sldMk cId="1045746170" sldId="333"/>
        </pc:sldMkLst>
        <pc:graphicFrameChg chg="del">
          <ac:chgData name="Kissler, Katherine J" userId="b300352d-b2c0-457b-ac65-d3f7053e88d2" providerId="ADAL" clId="{B6265ED3-21E3-46A1-A891-399C8FB9ED51}" dt="2023-05-24T16:09:40.101" v="6" actId="478"/>
          <ac:graphicFrameMkLst>
            <pc:docMk/>
            <pc:sldMk cId="1045746170" sldId="333"/>
            <ac:graphicFrameMk id="6" creationId="{956B0F13-0EC7-6AB6-EC7C-C71D8721CDBA}"/>
          </ac:graphicFrameMkLst>
        </pc:graphicFrameChg>
      </pc:sldChg>
      <pc:sldChg chg="delSp mod">
        <pc:chgData name="Kissler, Katherine J" userId="b300352d-b2c0-457b-ac65-d3f7053e88d2" providerId="ADAL" clId="{B6265ED3-21E3-46A1-A891-399C8FB9ED51}" dt="2023-05-24T16:09:37.349" v="5" actId="478"/>
        <pc:sldMkLst>
          <pc:docMk/>
          <pc:sldMk cId="187112210" sldId="345"/>
        </pc:sldMkLst>
        <pc:graphicFrameChg chg="del">
          <ac:chgData name="Kissler, Katherine J" userId="b300352d-b2c0-457b-ac65-d3f7053e88d2" providerId="ADAL" clId="{B6265ED3-21E3-46A1-A891-399C8FB9ED51}" dt="2023-05-24T16:09:37.349" v="5" actId="478"/>
          <ac:graphicFrameMkLst>
            <pc:docMk/>
            <pc:sldMk cId="187112210" sldId="345"/>
            <ac:graphicFrameMk id="6" creationId="{46B9DF0E-65BB-4AE9-C615-5429125BEBC0}"/>
          </ac:graphicFrameMkLst>
        </pc:graphicFrameChg>
      </pc:sldChg>
      <pc:sldChg chg="addSp delSp modSp mod">
        <pc:chgData name="Kissler, Katherine J" userId="b300352d-b2c0-457b-ac65-d3f7053e88d2" providerId="ADAL" clId="{B6265ED3-21E3-46A1-A891-399C8FB9ED51}" dt="2023-05-24T16:09:24.578" v="3" actId="478"/>
        <pc:sldMkLst>
          <pc:docMk/>
          <pc:sldMk cId="1833001234" sldId="347"/>
        </pc:sldMkLst>
        <pc:spChg chg="add mod">
          <ac:chgData name="Kissler, Katherine J" userId="b300352d-b2c0-457b-ac65-d3f7053e88d2" providerId="ADAL" clId="{B6265ED3-21E3-46A1-A891-399C8FB9ED51}" dt="2023-05-24T16:09:24.578" v="3" actId="478"/>
          <ac:spMkLst>
            <pc:docMk/>
            <pc:sldMk cId="1833001234" sldId="347"/>
            <ac:spMk id="8" creationId="{C8FB9B0F-DD6A-177B-93FA-3DA0C271D59F}"/>
          </ac:spMkLst>
        </pc:spChg>
        <pc:picChg chg="del">
          <ac:chgData name="Kissler, Katherine J" userId="b300352d-b2c0-457b-ac65-d3f7053e88d2" providerId="ADAL" clId="{B6265ED3-21E3-46A1-A891-399C8FB9ED51}" dt="2023-05-24T16:09:24.578" v="3" actId="478"/>
          <ac:picMkLst>
            <pc:docMk/>
            <pc:sldMk cId="1833001234" sldId="347"/>
            <ac:picMk id="15" creationId="{D9F5D1F5-5799-11A0-1A58-ADD546060EFD}"/>
          </ac:picMkLst>
        </pc:picChg>
      </pc:sldChg>
      <pc:sldChg chg="addSp delSp modSp mod">
        <pc:chgData name="Kissler, Katherine J" userId="b300352d-b2c0-457b-ac65-d3f7053e88d2" providerId="ADAL" clId="{B6265ED3-21E3-46A1-A891-399C8FB9ED51}" dt="2023-05-24T16:09:20.833" v="1" actId="478"/>
        <pc:sldMkLst>
          <pc:docMk/>
          <pc:sldMk cId="1260260008" sldId="348"/>
        </pc:sldMkLst>
        <pc:spChg chg="add mod">
          <ac:chgData name="Kissler, Katherine J" userId="b300352d-b2c0-457b-ac65-d3f7053e88d2" providerId="ADAL" clId="{B6265ED3-21E3-46A1-A891-399C8FB9ED51}" dt="2023-05-24T16:09:20.833" v="1" actId="478"/>
          <ac:spMkLst>
            <pc:docMk/>
            <pc:sldMk cId="1260260008" sldId="348"/>
            <ac:spMk id="8" creationId="{6E276DD2-BC48-AAA6-2AC1-F2B6A083FFEB}"/>
          </ac:spMkLst>
        </pc:spChg>
        <pc:picChg chg="del">
          <ac:chgData name="Kissler, Katherine J" userId="b300352d-b2c0-457b-ac65-d3f7053e88d2" providerId="ADAL" clId="{B6265ED3-21E3-46A1-A891-399C8FB9ED51}" dt="2023-05-24T16:09:20.833" v="1" actId="478"/>
          <ac:picMkLst>
            <pc:docMk/>
            <pc:sldMk cId="1260260008" sldId="348"/>
            <ac:picMk id="11" creationId="{B0D3FCBA-2E61-B9D9-85D8-5482422D79FA}"/>
          </ac:picMkLst>
        </pc:picChg>
      </pc:sldChg>
      <pc:sldChg chg="addSp delSp modSp mod">
        <pc:chgData name="Kissler, Katherine J" userId="b300352d-b2c0-457b-ac65-d3f7053e88d2" providerId="ADAL" clId="{B6265ED3-21E3-46A1-A891-399C8FB9ED51}" dt="2023-05-24T16:09:27.384" v="4" actId="478"/>
        <pc:sldMkLst>
          <pc:docMk/>
          <pc:sldMk cId="1040252004" sldId="349"/>
        </pc:sldMkLst>
        <pc:spChg chg="add mod">
          <ac:chgData name="Kissler, Katherine J" userId="b300352d-b2c0-457b-ac65-d3f7053e88d2" providerId="ADAL" clId="{B6265ED3-21E3-46A1-A891-399C8FB9ED51}" dt="2023-05-24T16:09:27.384" v="4" actId="478"/>
          <ac:spMkLst>
            <pc:docMk/>
            <pc:sldMk cId="1040252004" sldId="349"/>
            <ac:spMk id="8" creationId="{3AD47A5E-306D-E544-1863-3BA29450FAD5}"/>
          </ac:spMkLst>
        </pc:spChg>
        <pc:picChg chg="del">
          <ac:chgData name="Kissler, Katherine J" userId="b300352d-b2c0-457b-ac65-d3f7053e88d2" providerId="ADAL" clId="{B6265ED3-21E3-46A1-A891-399C8FB9ED51}" dt="2023-05-24T16:09:27.384" v="4" actId="478"/>
          <ac:picMkLst>
            <pc:docMk/>
            <pc:sldMk cId="1040252004" sldId="349"/>
            <ac:picMk id="10" creationId="{AC3BE3E6-E0F8-8719-6224-FD7C6343E0B8}"/>
          </ac:picMkLst>
        </pc:picChg>
      </pc:sldChg>
      <pc:sldChg chg="addSp delSp modSp mod">
        <pc:chgData name="Kissler, Katherine J" userId="b300352d-b2c0-457b-ac65-d3f7053e88d2" providerId="ADAL" clId="{B6265ED3-21E3-46A1-A891-399C8FB9ED51}" dt="2023-05-24T16:09:22.887" v="2" actId="478"/>
        <pc:sldMkLst>
          <pc:docMk/>
          <pc:sldMk cId="703181129" sldId="350"/>
        </pc:sldMkLst>
        <pc:spChg chg="add mod">
          <ac:chgData name="Kissler, Katherine J" userId="b300352d-b2c0-457b-ac65-d3f7053e88d2" providerId="ADAL" clId="{B6265ED3-21E3-46A1-A891-399C8FB9ED51}" dt="2023-05-24T16:09:22.887" v="2" actId="478"/>
          <ac:spMkLst>
            <pc:docMk/>
            <pc:sldMk cId="703181129" sldId="350"/>
            <ac:spMk id="8" creationId="{5997A587-C592-E55D-DA75-0945C301D952}"/>
          </ac:spMkLst>
        </pc:spChg>
        <pc:picChg chg="del">
          <ac:chgData name="Kissler, Katherine J" userId="b300352d-b2c0-457b-ac65-d3f7053e88d2" providerId="ADAL" clId="{B6265ED3-21E3-46A1-A891-399C8FB9ED51}" dt="2023-05-24T16:09:22.887" v="2" actId="478"/>
          <ac:picMkLst>
            <pc:docMk/>
            <pc:sldMk cId="703181129" sldId="350"/>
            <ac:picMk id="10" creationId="{37616561-D356-7EB3-EBDE-3435CD9E41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5/16/2023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1 hour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8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3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80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10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50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7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2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7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DNU= did not use, only 20 minute segment</a:t>
            </a:r>
          </a:p>
          <a:p>
            <a:r>
              <a:rPr lang="en-US" dirty="0"/>
              <a:t>Unclear about why LP003 had such a short duration of </a:t>
            </a:r>
            <a:r>
              <a:rPr lang="en-US" dirty="0" err="1"/>
              <a:t>ctx</a:t>
            </a:r>
            <a:endParaRPr lang="en-US" dirty="0"/>
          </a:p>
          <a:p>
            <a:r>
              <a:rPr lang="en-US" dirty="0"/>
              <a:t>Power density spectrum frequency</a:t>
            </a:r>
          </a:p>
          <a:p>
            <a:r>
              <a:rPr lang="en-US" dirty="0" err="1"/>
              <a:t>Ctx</a:t>
            </a:r>
            <a:r>
              <a:rPr lang="en-US" dirty="0"/>
              <a:t> duration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9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4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4815"/>
            <a:ext cx="9144000" cy="2387600"/>
          </a:xfrm>
        </p:spPr>
        <p:txBody>
          <a:bodyPr/>
          <a:lstStyle/>
          <a:p>
            <a:r>
              <a:rPr lang="en-US" dirty="0"/>
              <a:t>Pilot Prospective Study of Biomarkers and Symptoms of Latent Labor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424" y="4267200"/>
            <a:ext cx="10121152" cy="174050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Katherine Kissler, PhD, CNM University of Colorado Anschutz College of Nursing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Elise Erickson, PhD, CNM University of Arizona School of Nursing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Julia C.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Phillippi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PhD, CNM Vanderbilt University School of Nursing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 Tilden, PhD, CNM Oregon Health Science University College of Nursing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AB639-122E-3F90-018C-ADFE4ED5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573857-8389-BE8E-B7BA-DBB401B3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IL-10 may not differ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E9B3A868-9208-9AFB-E770-6324AA8621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FB9B0F-DD6A-177B-93FA-3DA0C271D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AB639-122E-3F90-018C-ADFE4ED5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573857-8389-BE8E-B7BA-DBB401B3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TNF-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not differ</a:t>
            </a:r>
            <a:endParaRPr lang="en-US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E9B3A868-9208-9AFB-E770-6324AA8621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D47A5E-306D-E544-1863-3BA29450F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5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1467E54-810A-6A8E-7F76-FA9D93DD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Uterine EMG Monitoring</a:t>
            </a:r>
          </a:p>
        </p:txBody>
      </p:sp>
      <p:pic>
        <p:nvPicPr>
          <p:cNvPr id="7" name="Content Placeholder 6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CE30F305-736C-A266-8C9B-F9121035E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09600" y="2007108"/>
            <a:ext cx="10972800" cy="3758184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8E2A-82D5-FE8E-3CBC-541E4D4DC8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35247-8869-1D60-3128-2E9440412F07}"/>
              </a:ext>
            </a:extLst>
          </p:cNvPr>
          <p:cNvSpPr txBox="1"/>
          <p:nvPr/>
        </p:nvSpPr>
        <p:spPr>
          <a:xfrm>
            <a:off x="8658809" y="5851571"/>
            <a:ext cx="31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reboto"/>
              </a:rPr>
              <a:t>Bloom Life LLC Promotional Material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939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01AF-F38C-E404-9976-46E864CD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EMG Data “Normal” Labor</a:t>
            </a:r>
            <a:br>
              <a:rPr lang="en-US" dirty="0"/>
            </a:br>
            <a:r>
              <a:rPr lang="en-US" dirty="0"/>
              <a:t>Filtered and Zoomed Out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2ABDD-D766-828E-C374-7BBC76D1B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031359" y="1825625"/>
            <a:ext cx="8129281" cy="43703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3E114-3E3E-6A14-2943-1DC197226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74BCF-34B1-DF0E-B8AF-ED9E6182F9E7}"/>
              </a:ext>
            </a:extLst>
          </p:cNvPr>
          <p:cNvSpPr txBox="1"/>
          <p:nvPr/>
        </p:nvSpPr>
        <p:spPr>
          <a:xfrm>
            <a:off x="5715194" y="629233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</a:t>
            </a:r>
            <a:r>
              <a:rPr lang="en-US" dirty="0" err="1"/>
              <a:t>mins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3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01AF-F38C-E404-9976-46E864CD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EMG Data “Normal” Labor</a:t>
            </a:r>
            <a:br>
              <a:rPr lang="en-US" dirty="0"/>
            </a:br>
            <a:r>
              <a:rPr lang="en-US" dirty="0"/>
              <a:t>Filtered and Zoomed 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2ABDD-D766-828E-C374-7BBC76D1B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031359" y="1825625"/>
            <a:ext cx="8129281" cy="43703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3E114-3E3E-6A14-2943-1DC197226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74BCF-34B1-DF0E-B8AF-ED9E6182F9E7}"/>
              </a:ext>
            </a:extLst>
          </p:cNvPr>
          <p:cNvSpPr txBox="1"/>
          <p:nvPr/>
        </p:nvSpPr>
        <p:spPr>
          <a:xfrm>
            <a:off x="5715194" y="629233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</a:t>
            </a:r>
            <a:r>
              <a:rPr lang="en-US" dirty="0" err="1"/>
              <a:t>mins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9456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01AF-F38C-E404-9976-46E864CD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EMG Data “Normal” Labor</a:t>
            </a:r>
            <a:br>
              <a:rPr lang="en-US" dirty="0"/>
            </a:br>
            <a:r>
              <a:rPr lang="en-US" dirty="0"/>
              <a:t>Contraction Processing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2ABDD-D766-828E-C374-7BBC76D1B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031359" y="1825625"/>
            <a:ext cx="8129281" cy="43703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3E114-3E3E-6A14-2943-1DC197226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74BCF-34B1-DF0E-B8AF-ED9E6182F9E7}"/>
              </a:ext>
            </a:extLst>
          </p:cNvPr>
          <p:cNvSpPr txBox="1"/>
          <p:nvPr/>
        </p:nvSpPr>
        <p:spPr>
          <a:xfrm>
            <a:off x="5715194" y="629233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</a:t>
            </a:r>
            <a:r>
              <a:rPr lang="en-US" dirty="0" err="1"/>
              <a:t>mins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137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01AF-F38C-E404-9976-46E864CD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EMG Data with Dystocia </a:t>
            </a:r>
            <a:br>
              <a:rPr lang="en-US" dirty="0"/>
            </a:br>
            <a:r>
              <a:rPr lang="en-US" dirty="0"/>
              <a:t>Filtered and Zoomed Out</a:t>
            </a:r>
          </a:p>
        </p:txBody>
      </p:sp>
      <p:pic>
        <p:nvPicPr>
          <p:cNvPr id="7" name="Content Placeholder 6" descr="A picture containing line, plot, parallel, screenshot&#10;&#10;Description automatically generated">
            <a:extLst>
              <a:ext uri="{FF2B5EF4-FFF2-40B4-BE49-F238E27FC236}">
                <a16:creationId xmlns:a16="http://schemas.microsoft.com/office/drawing/2014/main" id="{E972ABDD-D766-828E-C374-7BBC76D1B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1359" y="1825625"/>
            <a:ext cx="8129281" cy="43703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3E114-3E3E-6A14-2943-1DC197226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74BCF-34B1-DF0E-B8AF-ED9E6182F9E7}"/>
              </a:ext>
            </a:extLst>
          </p:cNvPr>
          <p:cNvSpPr txBox="1"/>
          <p:nvPr/>
        </p:nvSpPr>
        <p:spPr>
          <a:xfrm>
            <a:off x="5715194" y="629233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</a:t>
            </a:r>
            <a:r>
              <a:rPr lang="en-US" dirty="0" err="1"/>
              <a:t>mins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982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01AF-F38C-E404-9976-46E864CD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EMG Data with Dystocia </a:t>
            </a:r>
            <a:br>
              <a:rPr lang="en-US" dirty="0"/>
            </a:br>
            <a:r>
              <a:rPr lang="en-US" dirty="0"/>
              <a:t>Filtered and Zoomed 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3E114-3E3E-6A14-2943-1DC197226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Content Placeholder 8" descr="A screen shot of a sound wave&#10;&#10;Description automatically generated with low confidence">
            <a:extLst>
              <a:ext uri="{FF2B5EF4-FFF2-40B4-BE49-F238E27FC236}">
                <a16:creationId xmlns:a16="http://schemas.microsoft.com/office/drawing/2014/main" id="{29A18AA7-7E1C-CD86-7AF7-FBBDE18A0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8263" y="1825625"/>
            <a:ext cx="7895474" cy="43703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6FA959-75D2-13BD-25C4-9F18D3D86F9A}"/>
              </a:ext>
            </a:extLst>
          </p:cNvPr>
          <p:cNvSpPr txBox="1"/>
          <p:nvPr/>
        </p:nvSpPr>
        <p:spPr>
          <a:xfrm>
            <a:off x="5483362" y="617168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</a:t>
            </a:r>
            <a:r>
              <a:rPr lang="en-US" dirty="0" err="1"/>
              <a:t>mins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437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01AF-F38C-E404-9976-46E864CD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EMG Data with Dystocia </a:t>
            </a:r>
            <a:br>
              <a:rPr lang="en-US" dirty="0"/>
            </a:br>
            <a:r>
              <a:rPr lang="en-US" dirty="0"/>
              <a:t>Contraction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3E114-3E3E-6A14-2943-1DC197226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 descr="A picture containing text, line, handwriting, rectangle&#10;&#10;Description automatically generated">
            <a:extLst>
              <a:ext uri="{FF2B5EF4-FFF2-40B4-BE49-F238E27FC236}">
                <a16:creationId xmlns:a16="http://schemas.microsoft.com/office/drawing/2014/main" id="{0975461E-FA37-A0EC-74AA-874C0CC0E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1044" y="1825625"/>
            <a:ext cx="8169911" cy="43703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BD9320-8F37-4554-39A8-353E5BCC20DE}"/>
              </a:ext>
            </a:extLst>
          </p:cNvPr>
          <p:cNvSpPr txBox="1"/>
          <p:nvPr/>
        </p:nvSpPr>
        <p:spPr>
          <a:xfrm>
            <a:off x="5483362" y="617168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</a:t>
            </a:r>
            <a:r>
              <a:rPr lang="en-US" dirty="0" err="1"/>
              <a:t>mins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219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itle 1">
            <a:extLst>
              <a:ext uri="{FF2B5EF4-FFF2-40B4-BE49-F238E27FC236}">
                <a16:creationId xmlns:a16="http://schemas.microsoft.com/office/drawing/2014/main" id="{217E450C-6B35-8B1A-9B91-1D74354B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Individual EMG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8D783-20A1-6620-28C5-6083411BF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DC31-1488-8091-935A-1B03A14A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50689-D84C-7977-0A2B-2F0FFFB20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Feasibility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9ECAA-48CB-8CE7-4844-AA2C77D9E3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Prospective Real-Time Symptom/Experience Data Collection</a:t>
            </a:r>
          </a:p>
          <a:p>
            <a:r>
              <a:rPr lang="en-US" dirty="0"/>
              <a:t>Uterine Electromyography during term pregnancy and labor</a:t>
            </a:r>
          </a:p>
          <a:p>
            <a:r>
              <a:rPr lang="en-US" dirty="0"/>
              <a:t>Longitudinal Blood Sampling during term pregnancy and labor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10A79-E2EE-5230-2C2A-E6884B512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1" y="3557016"/>
            <a:ext cx="9060987" cy="402336"/>
          </a:xfrm>
        </p:spPr>
        <p:txBody>
          <a:bodyPr>
            <a:normAutofit/>
          </a:bodyPr>
          <a:lstStyle/>
          <a:p>
            <a:r>
              <a:rPr lang="en-US" dirty="0"/>
              <a:t>Biobehavioral measurement prior to hospital admission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1C6792-93C5-DED1-0872-50E165128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335024"/>
          </a:xfrm>
        </p:spPr>
        <p:txBody>
          <a:bodyPr>
            <a:normAutofit/>
          </a:bodyPr>
          <a:lstStyle/>
          <a:p>
            <a:r>
              <a:rPr lang="en-US" dirty="0"/>
              <a:t>Prospective</a:t>
            </a:r>
          </a:p>
          <a:p>
            <a:r>
              <a:rPr lang="en-US" dirty="0"/>
              <a:t>Longitudinal</a:t>
            </a:r>
          </a:p>
          <a:p>
            <a:r>
              <a:rPr lang="en-US" dirty="0"/>
              <a:t>Self-Report</a:t>
            </a:r>
          </a:p>
          <a:p>
            <a:r>
              <a:rPr lang="en-US" dirty="0"/>
              <a:t>Wearable Devices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210D02-BD78-856B-08E2-820032AC6B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27664" y="6464808"/>
            <a:ext cx="987552" cy="310896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0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3239-380D-F331-F104-E2452561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Preliminary Summary EMG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9AB02-E1C0-2C40-1207-3A1DBCBCE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4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7179F7-8740-03DE-F133-BBA41988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B8956B-A56B-EDCF-EBC0-2683C44A2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Finalize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BF9C1-9009-C934-C11C-54570A5234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Symptom analysis</a:t>
            </a:r>
          </a:p>
          <a:p>
            <a:r>
              <a:rPr lang="en-US" dirty="0"/>
              <a:t>Mixed Methods</a:t>
            </a:r>
          </a:p>
          <a:p>
            <a:r>
              <a:rPr lang="en-US" dirty="0"/>
              <a:t>Model Biobehavioral Variables</a:t>
            </a:r>
          </a:p>
          <a:p>
            <a:r>
              <a:rPr lang="en-US" dirty="0"/>
              <a:t>Analyze ACE Scores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7F3E1-56D0-3EB8-15CC-D50D6E064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5EB57E-48A5-AA9B-7682-56298F1431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EMG</a:t>
            </a:r>
          </a:p>
          <a:p>
            <a:r>
              <a:rPr lang="en-US" dirty="0" err="1"/>
              <a:t>MyCap</a:t>
            </a:r>
            <a:endParaRPr lang="en-US" dirty="0"/>
          </a:p>
          <a:p>
            <a:r>
              <a:rPr lang="en-US" dirty="0"/>
              <a:t>Symptoms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BC0BBB-72F7-8CAB-4F61-F84474773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3154680" cy="402336"/>
          </a:xfrm>
        </p:spPr>
        <p:txBody>
          <a:bodyPr>
            <a:normAutofit/>
          </a:bodyPr>
          <a:lstStyle/>
          <a:p>
            <a:r>
              <a:rPr lang="en-US" dirty="0"/>
              <a:t>Labor Dystocia Study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D6AC14-9AD9-9C42-046A-6E2B3E9561B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Prospective</a:t>
            </a:r>
          </a:p>
          <a:p>
            <a:r>
              <a:rPr lang="en-US" dirty="0"/>
              <a:t>EMG, AFL, Cytokines</a:t>
            </a:r>
          </a:p>
          <a:p>
            <a:r>
              <a:rPr lang="en-US" dirty="0"/>
              <a:t>Experience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AABF76-F42A-5213-B615-6C140041CC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27664" y="6464808"/>
            <a:ext cx="987552" cy="310896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41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Katy Kissler</a:t>
            </a:r>
          </a:p>
          <a:p>
            <a:r>
              <a:rPr lang="en-US" dirty="0"/>
              <a:t>Katherine.kissler@cuanschutz.edu</a:t>
            </a: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3576-2B6B-8CD5-B32A-E726DEAF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F444-2BDE-2A9F-1F9E-E6F91807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 Nulliparous participants with low-risk pregnancies</a:t>
            </a:r>
          </a:p>
          <a:p>
            <a:r>
              <a:rPr lang="en-US" dirty="0"/>
              <a:t>Enrolled at 37 Weeks Gestation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76848-0153-4B44-E06C-225F0E7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7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8DB8E-780A-114C-E159-0AB6DA6B16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Uterine EMG continuously from 37 weeks through active labor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28FE9-4B46-B6E8-2FE9-C2D6F1903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37 Weeks EGA: Enrollment</a:t>
            </a:r>
          </a:p>
          <a:p>
            <a:r>
              <a:rPr lang="en-US" dirty="0"/>
              <a:t>Demographics/</a:t>
            </a:r>
            <a:r>
              <a:rPr lang="en-US" dirty="0" err="1"/>
              <a:t>AcE</a:t>
            </a:r>
            <a:r>
              <a:rPr lang="en-US" dirty="0"/>
              <a:t> Score</a:t>
            </a:r>
          </a:p>
          <a:p>
            <a:r>
              <a:rPr lang="en-US" dirty="0"/>
              <a:t>Initial blood draw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F68A7-23A6-D2D6-01E3-C570CF7BD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Weekly Blood Draws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14CBD-4A85-6B03-C8FB-86629804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Survey immediately postpartum and at 6 weeks postpartum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474EC4-A598-6A9B-DB2D-0CC4DF4FA4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Symptom report whenever participant identified significant symptoms q3hrs until symptom resolution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DA05434-6280-9B21-2A5E-3ABAB4EA1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1932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BC015-8D2F-9677-E169-75CE76FB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4E9F4D-F080-3FD1-ADDE-22644DCB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Collected Data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F3AD0CC-3329-F603-1D78-448E022948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872871"/>
              </p:ext>
            </p:extLst>
          </p:nvPr>
        </p:nvGraphicFramePr>
        <p:xfrm>
          <a:off x="365761" y="1901824"/>
          <a:ext cx="11314962" cy="32011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1654">
                  <a:extLst>
                    <a:ext uri="{9D8B030D-6E8A-4147-A177-3AD203B41FA5}">
                      <a16:colId xmlns:a16="http://schemas.microsoft.com/office/drawing/2014/main" val="1498805171"/>
                    </a:ext>
                  </a:extLst>
                </a:gridCol>
                <a:gridCol w="3771654">
                  <a:extLst>
                    <a:ext uri="{9D8B030D-6E8A-4147-A177-3AD203B41FA5}">
                      <a16:colId xmlns:a16="http://schemas.microsoft.com/office/drawing/2014/main" val="3983917216"/>
                    </a:ext>
                  </a:extLst>
                </a:gridCol>
                <a:gridCol w="3771654">
                  <a:extLst>
                    <a:ext uri="{9D8B030D-6E8A-4147-A177-3AD203B41FA5}">
                      <a16:colId xmlns:a16="http://schemas.microsoft.com/office/drawing/2014/main" val="3417660638"/>
                    </a:ext>
                  </a:extLst>
                </a:gridCol>
              </a:tblGrid>
              <a:tr h="427137">
                <a:tc>
                  <a:txBody>
                    <a:bodyPr/>
                    <a:lstStyle/>
                    <a:p>
                      <a:r>
                        <a:rPr lang="en-US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236557"/>
                  </a:ext>
                </a:extLst>
              </a:tr>
              <a:tr h="737250">
                <a:tc>
                  <a:txBody>
                    <a:bodyPr/>
                    <a:lstStyle/>
                    <a:p>
                      <a:r>
                        <a:rPr lang="en-US" b="1" dirty="0"/>
                        <a:t>Symptom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with at least one symptom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of 191 symptom reports (avg of 10/participant)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33482"/>
                  </a:ext>
                </a:extLst>
              </a:tr>
              <a:tr h="872345">
                <a:tc>
                  <a:txBody>
                    <a:bodyPr/>
                    <a:lstStyle/>
                    <a:p>
                      <a:r>
                        <a:rPr lang="en-US" b="1" dirty="0"/>
                        <a:t>Qualitative Survey Responses: Voice-to-text or Written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participants (6 responses in real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participants responded retrospectively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456142"/>
                  </a:ext>
                </a:extLst>
              </a:tr>
              <a:tr h="427137">
                <a:tc>
                  <a:txBody>
                    <a:bodyPr/>
                    <a:lstStyle/>
                    <a:p>
                      <a:r>
                        <a:rPr lang="en-US" b="1" dirty="0"/>
                        <a:t>Blood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with at least two blood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890371"/>
                  </a:ext>
                </a:extLst>
              </a:tr>
              <a:tr h="737250">
                <a:tc>
                  <a:txBody>
                    <a:bodyPr/>
                    <a:lstStyle/>
                    <a:p>
                      <a:r>
                        <a:rPr lang="en-US" b="1" dirty="0"/>
                        <a:t>Uterine EMG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with at least 30 minutes of interpretable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6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03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F5D9040-3134-C147-E8AD-18BA9AD3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/>
          <a:p>
            <a:r>
              <a:rPr lang="en-US" dirty="0"/>
              <a:t>Real-Time Prospective Self-Report</a:t>
            </a:r>
          </a:p>
        </p:txBody>
      </p:sp>
      <p:pic>
        <p:nvPicPr>
          <p:cNvPr id="7" name="Content Placeholder 6" descr="A red ha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F07B908-60D6-0CA5-9DE5-98D9A58144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31862" y="2628461"/>
            <a:ext cx="1994276" cy="3548501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A0792-D5D6-E4B8-8CD1-C0D19F78F2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48B2-B2BA-1B66-FB9D-9840E83B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Qualitative Survey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9C35-4A01-BADB-1455-13A64AFF2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for Voice-to-Text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7CEF-4060-1148-1AFB-45E65C94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4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AB639-122E-3F90-018C-ADFE4ED5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573857-8389-BE8E-B7BA-DBB401B3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IL-6 May Increase Prior to Spontaneous Labor More than Induced Labor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E9B3A868-9208-9AFB-E770-6324AA8621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276DD2-BC48-AAA6-2AC1-F2B6A083F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6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AB639-122E-3F90-018C-ADFE4ED5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573857-8389-BE8E-B7BA-DBB401B3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IL-8 may not differ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E9B3A868-9208-9AFB-E770-6324AA8621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97A587-C592-E55D-DA75-0945C301D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8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{43BF3478-EB74-4031-86DF-BF48C82D8F83}tf11964407_win32</Template>
  <TotalTime>11505</TotalTime>
  <Words>474</Words>
  <Application>Microsoft Office PowerPoint</Application>
  <PresentationFormat>Widescreen</PresentationFormat>
  <Paragraphs>119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Courier New</vt:lpstr>
      <vt:lpstr>Gill Sans Nova</vt:lpstr>
      <vt:lpstr>Gill Sans Nova Light</vt:lpstr>
      <vt:lpstr>reboto</vt:lpstr>
      <vt:lpstr>Sagona Book</vt:lpstr>
      <vt:lpstr>Times New Roman</vt:lpstr>
      <vt:lpstr>Office Theme</vt:lpstr>
      <vt:lpstr>Pilot Prospective Study of Biomarkers and Symptoms of Latent Labor</vt:lpstr>
      <vt:lpstr>Research Questions</vt:lpstr>
      <vt:lpstr>Sample</vt:lpstr>
      <vt:lpstr>Planned Data Collection</vt:lpstr>
      <vt:lpstr>Collected Data</vt:lpstr>
      <vt:lpstr>Real-Time Prospective Self-Report</vt:lpstr>
      <vt:lpstr>Real Time Qualitative Survey Responses</vt:lpstr>
      <vt:lpstr>IL-6 May Increase Prior to Spontaneous Labor More than Induced Labor</vt:lpstr>
      <vt:lpstr>IL-8 may not differ</vt:lpstr>
      <vt:lpstr>IL-10 may not differ</vt:lpstr>
      <vt:lpstr>TNF-α may not differ</vt:lpstr>
      <vt:lpstr>Uterine EMG Monitoring</vt:lpstr>
      <vt:lpstr>Sample EMG Data “Normal” Labor Filtered and Zoomed Out</vt:lpstr>
      <vt:lpstr>Sample EMG Data “Normal” Labor Filtered and Zoomed In</vt:lpstr>
      <vt:lpstr>Sample EMG Data “Normal” Labor Contraction Processing</vt:lpstr>
      <vt:lpstr>Sample EMG Data with Dystocia  Filtered and Zoomed Out</vt:lpstr>
      <vt:lpstr>Sample EMG Data with Dystocia  Filtered and Zoomed In</vt:lpstr>
      <vt:lpstr>Sample EMG Data with Dystocia  Contraction Processing</vt:lpstr>
      <vt:lpstr>Individual EMG Data</vt:lpstr>
      <vt:lpstr>Preliminary Summary EMG Results</vt:lpstr>
      <vt:lpstr>Next Steps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Prospective Study of Biomarkers and Symptoms of Latent Labor</dc:title>
  <dc:creator>Kissler, Katherine J</dc:creator>
  <cp:lastModifiedBy>Kissler, Katherine J</cp:lastModifiedBy>
  <cp:revision>2</cp:revision>
  <dcterms:created xsi:type="dcterms:W3CDTF">2023-05-16T16:23:50Z</dcterms:created>
  <dcterms:modified xsi:type="dcterms:W3CDTF">2023-05-24T16:09:41Z</dcterms:modified>
</cp:coreProperties>
</file>